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61" r:id="rId2"/>
    <p:sldId id="264" r:id="rId3"/>
    <p:sldId id="352" r:id="rId4"/>
    <p:sldId id="353" r:id="rId5"/>
    <p:sldId id="346" r:id="rId6"/>
    <p:sldId id="267" r:id="rId7"/>
    <p:sldId id="268" r:id="rId8"/>
    <p:sldId id="271" r:id="rId9"/>
    <p:sldId id="272" r:id="rId10"/>
    <p:sldId id="397" r:id="rId11"/>
    <p:sldId id="275" r:id="rId12"/>
    <p:sldId id="361" r:id="rId13"/>
    <p:sldId id="280" r:id="rId14"/>
    <p:sldId id="356" r:id="rId15"/>
    <p:sldId id="357" r:id="rId16"/>
    <p:sldId id="399" r:id="rId17"/>
    <p:sldId id="363" r:id="rId18"/>
    <p:sldId id="408" r:id="rId19"/>
    <p:sldId id="405" r:id="rId20"/>
    <p:sldId id="400" r:id="rId21"/>
    <p:sldId id="403" r:id="rId22"/>
    <p:sldId id="407" r:id="rId23"/>
    <p:sldId id="404" r:id="rId24"/>
    <p:sldId id="406" r:id="rId25"/>
    <p:sldId id="411" r:id="rId26"/>
    <p:sldId id="409" r:id="rId27"/>
    <p:sldId id="410" r:id="rId28"/>
    <p:sldId id="371" r:id="rId29"/>
    <p:sldId id="372" r:id="rId30"/>
    <p:sldId id="373" r:id="rId31"/>
    <p:sldId id="335" r:id="rId32"/>
    <p:sldId id="401" r:id="rId33"/>
    <p:sldId id="395" r:id="rId34"/>
    <p:sldId id="288" r:id="rId35"/>
    <p:sldId id="328"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ison Kraus" initials="MK" lastIdx="3" clrIdx="0">
    <p:extLst>
      <p:ext uri="{19B8F6BF-5375-455C-9EA6-DF929625EA0E}">
        <p15:presenceInfo xmlns:p15="http://schemas.microsoft.com/office/powerpoint/2012/main" userId="S-1-5-21-3862613313-4017686650-801343192-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C27"/>
    <a:srgbClr val="4E794C"/>
    <a:srgbClr val="4769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462" y="8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E3216-BD57-4581-9AD7-D660AB9391FF}" type="doc">
      <dgm:prSet loTypeId="urn:microsoft.com/office/officeart/2005/8/layout/rings+Icon" loCatId="officeonline" qsTypeId="urn:microsoft.com/office/officeart/2005/8/quickstyle/simple1" qsCatId="simple" csTypeId="urn:microsoft.com/office/officeart/2005/8/colors/colorful2" csCatId="colorful" phldr="1"/>
      <dgm:spPr/>
    </dgm:pt>
    <dgm:pt modelId="{7E496FF5-1BE4-4DA2-B448-85ED778DE2D9}">
      <dgm:prSet phldrT="[Text]" custT="1"/>
      <dgm:spPr/>
      <dgm:t>
        <a:bodyPr/>
        <a:lstStyle/>
        <a:p>
          <a:r>
            <a:rPr lang="en-US" sz="1600" dirty="0"/>
            <a:t>Anthropology</a:t>
          </a:r>
        </a:p>
        <a:p>
          <a:r>
            <a:rPr lang="en-US" sz="1600" dirty="0"/>
            <a:t>Economics</a:t>
          </a:r>
        </a:p>
        <a:p>
          <a:r>
            <a:rPr lang="en-US" sz="1600" dirty="0"/>
            <a:t>Education</a:t>
          </a:r>
        </a:p>
        <a:p>
          <a:r>
            <a:rPr lang="en-US" sz="1600" dirty="0"/>
            <a:t>Human Resources</a:t>
          </a:r>
        </a:p>
        <a:p>
          <a:r>
            <a:rPr lang="en-US" sz="1600" dirty="0"/>
            <a:t>Political Science/Public Policy</a:t>
          </a:r>
        </a:p>
        <a:p>
          <a:r>
            <a:rPr lang="en-US" sz="1600" dirty="0"/>
            <a:t>Psychology</a:t>
          </a:r>
        </a:p>
        <a:p>
          <a:r>
            <a:rPr lang="en-US" sz="1600" dirty="0"/>
            <a:t>Sociology</a:t>
          </a:r>
        </a:p>
        <a:p>
          <a:r>
            <a:rPr lang="en-US" sz="1600" dirty="0"/>
            <a:t>Urban &amp; Regional Planning</a:t>
          </a:r>
        </a:p>
      </dgm:t>
    </dgm:pt>
    <dgm:pt modelId="{38B1F0DF-ED7A-4F7B-8B55-899F3C31B42A}" type="parTrans" cxnId="{E8DCB2CE-972B-4DEE-8F17-06C73139364E}">
      <dgm:prSet/>
      <dgm:spPr/>
      <dgm:t>
        <a:bodyPr/>
        <a:lstStyle/>
        <a:p>
          <a:endParaRPr lang="en-US" sz="1600"/>
        </a:p>
      </dgm:t>
    </dgm:pt>
    <dgm:pt modelId="{790C6D23-1E64-4E85-AF45-6D7E9B16E9BF}" type="sibTrans" cxnId="{E8DCB2CE-972B-4DEE-8F17-06C73139364E}">
      <dgm:prSet/>
      <dgm:spPr/>
      <dgm:t>
        <a:bodyPr/>
        <a:lstStyle/>
        <a:p>
          <a:endParaRPr lang="en-US" sz="1600"/>
        </a:p>
      </dgm:t>
    </dgm:pt>
    <dgm:pt modelId="{33D922BC-4398-4942-975D-08B5487FA842}">
      <dgm:prSet phldrT="[Text]" custT="1"/>
      <dgm:spPr/>
      <dgm:t>
        <a:bodyPr/>
        <a:lstStyle/>
        <a:p>
          <a:r>
            <a:rPr lang="en-US" sz="1600" dirty="0"/>
            <a:t>Entrepreneurship</a:t>
          </a:r>
        </a:p>
        <a:p>
          <a:r>
            <a:rPr lang="en-US" sz="1600" dirty="0"/>
            <a:t>Finance</a:t>
          </a:r>
        </a:p>
        <a:p>
          <a:r>
            <a:rPr lang="en-US" sz="1600" dirty="0"/>
            <a:t>Management</a:t>
          </a:r>
        </a:p>
        <a:p>
          <a:r>
            <a:rPr lang="en-US" sz="1600" dirty="0"/>
            <a:t>Marketing</a:t>
          </a:r>
        </a:p>
      </dgm:t>
    </dgm:pt>
    <dgm:pt modelId="{A371412A-6B2D-427B-97FA-377DDE6B71BC}" type="parTrans" cxnId="{DD2CABD2-E6B2-4B3D-9898-1B3D1ECE0E50}">
      <dgm:prSet/>
      <dgm:spPr/>
      <dgm:t>
        <a:bodyPr/>
        <a:lstStyle/>
        <a:p>
          <a:endParaRPr lang="en-US" sz="1600"/>
        </a:p>
      </dgm:t>
    </dgm:pt>
    <dgm:pt modelId="{87F2080E-6F66-41E3-AB99-D47C5B3F8C5D}" type="sibTrans" cxnId="{DD2CABD2-E6B2-4B3D-9898-1B3D1ECE0E50}">
      <dgm:prSet/>
      <dgm:spPr/>
      <dgm:t>
        <a:bodyPr/>
        <a:lstStyle/>
        <a:p>
          <a:endParaRPr lang="en-US" sz="1600"/>
        </a:p>
      </dgm:t>
    </dgm:pt>
    <dgm:pt modelId="{3F06A085-D96E-4400-A59D-EEEEB7845D0B}">
      <dgm:prSet phldrT="[Text]" custT="1"/>
      <dgm:spPr>
        <a:solidFill>
          <a:schemeClr val="bg1">
            <a:lumMod val="85000"/>
            <a:alpha val="50000"/>
          </a:schemeClr>
        </a:solidFill>
      </dgm:spPr>
      <dgm:t>
        <a:bodyPr/>
        <a:lstStyle/>
        <a:p>
          <a:r>
            <a:rPr lang="en-US" sz="1600" dirty="0"/>
            <a:t>Architecture</a:t>
          </a:r>
        </a:p>
        <a:p>
          <a:r>
            <a:rPr lang="en-US" sz="1600" dirty="0"/>
            <a:t>Chemistry</a:t>
          </a:r>
        </a:p>
        <a:p>
          <a:r>
            <a:rPr lang="en-US" sz="1600" dirty="0"/>
            <a:t>Construction Management</a:t>
          </a:r>
        </a:p>
        <a:p>
          <a:r>
            <a:rPr lang="en-US" sz="1600" dirty="0"/>
            <a:t>Engineering</a:t>
          </a:r>
        </a:p>
        <a:p>
          <a:r>
            <a:rPr lang="en-US" sz="1600" dirty="0"/>
            <a:t>Environmental Science &amp; Sustainability</a:t>
          </a:r>
        </a:p>
        <a:p>
          <a:r>
            <a:rPr lang="en-US" sz="1600" dirty="0"/>
            <a:t>Material Science</a:t>
          </a:r>
        </a:p>
        <a:p>
          <a:r>
            <a:rPr lang="en-US" sz="1600" dirty="0"/>
            <a:t>Natural Resource Management</a:t>
          </a:r>
        </a:p>
        <a:p>
          <a:r>
            <a:rPr lang="en-US" sz="1600" dirty="0"/>
            <a:t>Supply Chain Management</a:t>
          </a:r>
        </a:p>
      </dgm:t>
    </dgm:pt>
    <dgm:pt modelId="{16248F1F-FB1E-4D7B-A0BC-F2F297EE033B}" type="parTrans" cxnId="{19D56D2D-CAD5-4193-B72B-B60543AD121E}">
      <dgm:prSet/>
      <dgm:spPr/>
      <dgm:t>
        <a:bodyPr/>
        <a:lstStyle/>
        <a:p>
          <a:endParaRPr lang="en-US" sz="1600"/>
        </a:p>
      </dgm:t>
    </dgm:pt>
    <dgm:pt modelId="{DEC2C3F6-1045-4AFD-AB15-80D6AE0F0D35}" type="sibTrans" cxnId="{19D56D2D-CAD5-4193-B72B-B60543AD121E}">
      <dgm:prSet/>
      <dgm:spPr/>
      <dgm:t>
        <a:bodyPr/>
        <a:lstStyle/>
        <a:p>
          <a:endParaRPr lang="en-US" sz="1600"/>
        </a:p>
      </dgm:t>
    </dgm:pt>
    <dgm:pt modelId="{3BAE4C22-90DD-485F-98CF-47396560BC80}" type="pres">
      <dgm:prSet presAssocID="{A2BE3216-BD57-4581-9AD7-D660AB9391FF}" presName="Name0" presStyleCnt="0">
        <dgm:presLayoutVars>
          <dgm:chMax val="7"/>
          <dgm:dir/>
          <dgm:resizeHandles val="exact"/>
        </dgm:presLayoutVars>
      </dgm:prSet>
      <dgm:spPr/>
    </dgm:pt>
    <dgm:pt modelId="{99CE1334-4A6B-46E7-9C8C-A0EE1521D754}" type="pres">
      <dgm:prSet presAssocID="{A2BE3216-BD57-4581-9AD7-D660AB9391FF}" presName="ellipse1" presStyleLbl="vennNode1" presStyleIdx="0" presStyleCnt="3" custLinFactNeighborX="8073">
        <dgm:presLayoutVars>
          <dgm:bulletEnabled val="1"/>
        </dgm:presLayoutVars>
      </dgm:prSet>
      <dgm:spPr/>
      <dgm:t>
        <a:bodyPr/>
        <a:lstStyle/>
        <a:p>
          <a:endParaRPr lang="en-US"/>
        </a:p>
      </dgm:t>
    </dgm:pt>
    <dgm:pt modelId="{36F9EFA6-CA8A-47AB-B02B-8878F28E406A}" type="pres">
      <dgm:prSet presAssocID="{A2BE3216-BD57-4581-9AD7-D660AB9391FF}" presName="ellipse2" presStyleLbl="vennNode1" presStyleIdx="1" presStyleCnt="3" custLinFactNeighborY="299">
        <dgm:presLayoutVars>
          <dgm:bulletEnabled val="1"/>
        </dgm:presLayoutVars>
      </dgm:prSet>
      <dgm:spPr/>
      <dgm:t>
        <a:bodyPr/>
        <a:lstStyle/>
        <a:p>
          <a:endParaRPr lang="en-US"/>
        </a:p>
      </dgm:t>
    </dgm:pt>
    <dgm:pt modelId="{74273ECA-77F7-446B-8003-BDF3DDFAB251}" type="pres">
      <dgm:prSet presAssocID="{A2BE3216-BD57-4581-9AD7-D660AB9391FF}" presName="ellipse3" presStyleLbl="vennNode1" presStyleIdx="2" presStyleCnt="3" custLinFactNeighborX="-8073">
        <dgm:presLayoutVars>
          <dgm:bulletEnabled val="1"/>
        </dgm:presLayoutVars>
      </dgm:prSet>
      <dgm:spPr/>
      <dgm:t>
        <a:bodyPr/>
        <a:lstStyle/>
        <a:p>
          <a:endParaRPr lang="en-US"/>
        </a:p>
      </dgm:t>
    </dgm:pt>
  </dgm:ptLst>
  <dgm:cxnLst>
    <dgm:cxn modelId="{888FDEF4-17FE-44FD-9DD5-709D89E31DB7}" type="presOf" srcId="{A2BE3216-BD57-4581-9AD7-D660AB9391FF}" destId="{3BAE4C22-90DD-485F-98CF-47396560BC80}" srcOrd="0" destOrd="0" presId="urn:microsoft.com/office/officeart/2005/8/layout/rings+Icon"/>
    <dgm:cxn modelId="{19D56D2D-CAD5-4193-B72B-B60543AD121E}" srcId="{A2BE3216-BD57-4581-9AD7-D660AB9391FF}" destId="{3F06A085-D96E-4400-A59D-EEEEB7845D0B}" srcOrd="2" destOrd="0" parTransId="{16248F1F-FB1E-4D7B-A0BC-F2F297EE033B}" sibTransId="{DEC2C3F6-1045-4AFD-AB15-80D6AE0F0D35}"/>
    <dgm:cxn modelId="{280B6AD7-E251-4939-9D5D-CBABCA7D05A3}" type="presOf" srcId="{7E496FF5-1BE4-4DA2-B448-85ED778DE2D9}" destId="{99CE1334-4A6B-46E7-9C8C-A0EE1521D754}" srcOrd="0" destOrd="0" presId="urn:microsoft.com/office/officeart/2005/8/layout/rings+Icon"/>
    <dgm:cxn modelId="{E8DCB2CE-972B-4DEE-8F17-06C73139364E}" srcId="{A2BE3216-BD57-4581-9AD7-D660AB9391FF}" destId="{7E496FF5-1BE4-4DA2-B448-85ED778DE2D9}" srcOrd="0" destOrd="0" parTransId="{38B1F0DF-ED7A-4F7B-8B55-899F3C31B42A}" sibTransId="{790C6D23-1E64-4E85-AF45-6D7E9B16E9BF}"/>
    <dgm:cxn modelId="{93511C8C-1945-4BEC-BAFA-A2556F6A6B8C}" type="presOf" srcId="{33D922BC-4398-4942-975D-08B5487FA842}" destId="{36F9EFA6-CA8A-47AB-B02B-8878F28E406A}" srcOrd="0" destOrd="0" presId="urn:microsoft.com/office/officeart/2005/8/layout/rings+Icon"/>
    <dgm:cxn modelId="{786E1F3A-0E04-450A-B7BB-6176E0A162C7}" type="presOf" srcId="{3F06A085-D96E-4400-A59D-EEEEB7845D0B}" destId="{74273ECA-77F7-446B-8003-BDF3DDFAB251}" srcOrd="0" destOrd="0" presId="urn:microsoft.com/office/officeart/2005/8/layout/rings+Icon"/>
    <dgm:cxn modelId="{DD2CABD2-E6B2-4B3D-9898-1B3D1ECE0E50}" srcId="{A2BE3216-BD57-4581-9AD7-D660AB9391FF}" destId="{33D922BC-4398-4942-975D-08B5487FA842}" srcOrd="1" destOrd="0" parTransId="{A371412A-6B2D-427B-97FA-377DDE6B71BC}" sibTransId="{87F2080E-6F66-41E3-AB99-D47C5B3F8C5D}"/>
    <dgm:cxn modelId="{B32ECC62-37C9-4B71-AF7A-58455C75E422}" type="presParOf" srcId="{3BAE4C22-90DD-485F-98CF-47396560BC80}" destId="{99CE1334-4A6B-46E7-9C8C-A0EE1521D754}" srcOrd="0" destOrd="0" presId="urn:microsoft.com/office/officeart/2005/8/layout/rings+Icon"/>
    <dgm:cxn modelId="{8711A369-5373-40EA-9000-7AA2FE9EED9C}" type="presParOf" srcId="{3BAE4C22-90DD-485F-98CF-47396560BC80}" destId="{36F9EFA6-CA8A-47AB-B02B-8878F28E406A}" srcOrd="1" destOrd="0" presId="urn:microsoft.com/office/officeart/2005/8/layout/rings+Icon"/>
    <dgm:cxn modelId="{483AF7F3-AA88-4EC8-AE5C-BAD6411DA2C8}" type="presParOf" srcId="{3BAE4C22-90DD-485F-98CF-47396560BC80}" destId="{74273ECA-77F7-446B-8003-BDF3DDFAB251}"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E1334-4A6B-46E7-9C8C-A0EE1521D754}">
      <dsp:nvSpPr>
        <dsp:cNvPr id="0" name=""/>
        <dsp:cNvSpPr/>
      </dsp:nvSpPr>
      <dsp:spPr>
        <a:xfrm>
          <a:off x="952505" y="0"/>
          <a:ext cx="3821864" cy="382180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Anthropology</a:t>
          </a:r>
        </a:p>
        <a:p>
          <a:pPr lvl="0" algn="ctr" defTabSz="711200">
            <a:lnSpc>
              <a:spcPct val="90000"/>
            </a:lnSpc>
            <a:spcBef>
              <a:spcPct val="0"/>
            </a:spcBef>
            <a:spcAft>
              <a:spcPct val="35000"/>
            </a:spcAft>
          </a:pPr>
          <a:r>
            <a:rPr lang="en-US" sz="1600" kern="1200" dirty="0"/>
            <a:t>Economics</a:t>
          </a:r>
        </a:p>
        <a:p>
          <a:pPr lvl="0" algn="ctr" defTabSz="711200">
            <a:lnSpc>
              <a:spcPct val="90000"/>
            </a:lnSpc>
            <a:spcBef>
              <a:spcPct val="0"/>
            </a:spcBef>
            <a:spcAft>
              <a:spcPct val="35000"/>
            </a:spcAft>
          </a:pPr>
          <a:r>
            <a:rPr lang="en-US" sz="1600" kern="1200" dirty="0"/>
            <a:t>Education</a:t>
          </a:r>
        </a:p>
        <a:p>
          <a:pPr lvl="0" algn="ctr" defTabSz="711200">
            <a:lnSpc>
              <a:spcPct val="90000"/>
            </a:lnSpc>
            <a:spcBef>
              <a:spcPct val="0"/>
            </a:spcBef>
            <a:spcAft>
              <a:spcPct val="35000"/>
            </a:spcAft>
          </a:pPr>
          <a:r>
            <a:rPr lang="en-US" sz="1600" kern="1200" dirty="0"/>
            <a:t>Human Resources</a:t>
          </a:r>
        </a:p>
        <a:p>
          <a:pPr lvl="0" algn="ctr" defTabSz="711200">
            <a:lnSpc>
              <a:spcPct val="90000"/>
            </a:lnSpc>
            <a:spcBef>
              <a:spcPct val="0"/>
            </a:spcBef>
            <a:spcAft>
              <a:spcPct val="35000"/>
            </a:spcAft>
          </a:pPr>
          <a:r>
            <a:rPr lang="en-US" sz="1600" kern="1200" dirty="0"/>
            <a:t>Political Science/Public Policy</a:t>
          </a:r>
        </a:p>
        <a:p>
          <a:pPr lvl="0" algn="ctr" defTabSz="711200">
            <a:lnSpc>
              <a:spcPct val="90000"/>
            </a:lnSpc>
            <a:spcBef>
              <a:spcPct val="0"/>
            </a:spcBef>
            <a:spcAft>
              <a:spcPct val="35000"/>
            </a:spcAft>
          </a:pPr>
          <a:r>
            <a:rPr lang="en-US" sz="1600" kern="1200" dirty="0"/>
            <a:t>Psychology</a:t>
          </a:r>
        </a:p>
        <a:p>
          <a:pPr lvl="0" algn="ctr" defTabSz="711200">
            <a:lnSpc>
              <a:spcPct val="90000"/>
            </a:lnSpc>
            <a:spcBef>
              <a:spcPct val="0"/>
            </a:spcBef>
            <a:spcAft>
              <a:spcPct val="35000"/>
            </a:spcAft>
          </a:pPr>
          <a:r>
            <a:rPr lang="en-US" sz="1600" kern="1200" dirty="0"/>
            <a:t>Sociology</a:t>
          </a:r>
        </a:p>
        <a:p>
          <a:pPr lvl="0" algn="ctr" defTabSz="711200">
            <a:lnSpc>
              <a:spcPct val="90000"/>
            </a:lnSpc>
            <a:spcBef>
              <a:spcPct val="0"/>
            </a:spcBef>
            <a:spcAft>
              <a:spcPct val="35000"/>
            </a:spcAft>
          </a:pPr>
          <a:r>
            <a:rPr lang="en-US" sz="1600" kern="1200" dirty="0"/>
            <a:t>Urban &amp; Regional Planning</a:t>
          </a:r>
        </a:p>
      </dsp:txBody>
      <dsp:txXfrm>
        <a:off x="1512204" y="559691"/>
        <a:ext cx="2702466" cy="2702427"/>
      </dsp:txXfrm>
    </dsp:sp>
    <dsp:sp modelId="{36F9EFA6-CA8A-47AB-B02B-8878F28E406A}">
      <dsp:nvSpPr>
        <dsp:cNvPr id="0" name=""/>
        <dsp:cNvSpPr/>
      </dsp:nvSpPr>
      <dsp:spPr>
        <a:xfrm>
          <a:off x="2611113" y="2548934"/>
          <a:ext cx="3821864" cy="3821809"/>
        </a:xfrm>
        <a:prstGeom prst="ellipse">
          <a:avLst/>
        </a:prstGeom>
        <a:solidFill>
          <a:schemeClr val="accent2">
            <a:alpha val="50000"/>
            <a:hueOff val="-7200000"/>
            <a:satOff val="-25001"/>
            <a:lumOff val="3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Entrepreneurship</a:t>
          </a:r>
        </a:p>
        <a:p>
          <a:pPr lvl="0" algn="ctr" defTabSz="711200">
            <a:lnSpc>
              <a:spcPct val="90000"/>
            </a:lnSpc>
            <a:spcBef>
              <a:spcPct val="0"/>
            </a:spcBef>
            <a:spcAft>
              <a:spcPct val="35000"/>
            </a:spcAft>
          </a:pPr>
          <a:r>
            <a:rPr lang="en-US" sz="1600" kern="1200" dirty="0"/>
            <a:t>Finance</a:t>
          </a:r>
        </a:p>
        <a:p>
          <a:pPr lvl="0" algn="ctr" defTabSz="711200">
            <a:lnSpc>
              <a:spcPct val="90000"/>
            </a:lnSpc>
            <a:spcBef>
              <a:spcPct val="0"/>
            </a:spcBef>
            <a:spcAft>
              <a:spcPct val="35000"/>
            </a:spcAft>
          </a:pPr>
          <a:r>
            <a:rPr lang="en-US" sz="1600" kern="1200" dirty="0"/>
            <a:t>Management</a:t>
          </a:r>
        </a:p>
        <a:p>
          <a:pPr lvl="0" algn="ctr" defTabSz="711200">
            <a:lnSpc>
              <a:spcPct val="90000"/>
            </a:lnSpc>
            <a:spcBef>
              <a:spcPct val="0"/>
            </a:spcBef>
            <a:spcAft>
              <a:spcPct val="35000"/>
            </a:spcAft>
          </a:pPr>
          <a:r>
            <a:rPr lang="en-US" sz="1600" kern="1200" dirty="0"/>
            <a:t>Marketing</a:t>
          </a:r>
        </a:p>
      </dsp:txBody>
      <dsp:txXfrm>
        <a:off x="3170812" y="3108625"/>
        <a:ext cx="2702466" cy="2702427"/>
      </dsp:txXfrm>
    </dsp:sp>
    <dsp:sp modelId="{74273ECA-77F7-446B-8003-BDF3DDFAB251}">
      <dsp:nvSpPr>
        <dsp:cNvPr id="0" name=""/>
        <dsp:cNvSpPr/>
      </dsp:nvSpPr>
      <dsp:spPr>
        <a:xfrm>
          <a:off x="4267395" y="0"/>
          <a:ext cx="3821864" cy="3821809"/>
        </a:xfrm>
        <a:prstGeom prst="ellipse">
          <a:avLst/>
        </a:prstGeom>
        <a:solidFill>
          <a:schemeClr val="bg1">
            <a:lumMod val="8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Architecture</a:t>
          </a:r>
        </a:p>
        <a:p>
          <a:pPr lvl="0" algn="ctr" defTabSz="711200">
            <a:lnSpc>
              <a:spcPct val="90000"/>
            </a:lnSpc>
            <a:spcBef>
              <a:spcPct val="0"/>
            </a:spcBef>
            <a:spcAft>
              <a:spcPct val="35000"/>
            </a:spcAft>
          </a:pPr>
          <a:r>
            <a:rPr lang="en-US" sz="1600" kern="1200" dirty="0"/>
            <a:t>Chemistry</a:t>
          </a:r>
        </a:p>
        <a:p>
          <a:pPr lvl="0" algn="ctr" defTabSz="711200">
            <a:lnSpc>
              <a:spcPct val="90000"/>
            </a:lnSpc>
            <a:spcBef>
              <a:spcPct val="0"/>
            </a:spcBef>
            <a:spcAft>
              <a:spcPct val="35000"/>
            </a:spcAft>
          </a:pPr>
          <a:r>
            <a:rPr lang="en-US" sz="1600" kern="1200" dirty="0"/>
            <a:t>Construction Management</a:t>
          </a:r>
        </a:p>
        <a:p>
          <a:pPr lvl="0" algn="ctr" defTabSz="711200">
            <a:lnSpc>
              <a:spcPct val="90000"/>
            </a:lnSpc>
            <a:spcBef>
              <a:spcPct val="0"/>
            </a:spcBef>
            <a:spcAft>
              <a:spcPct val="35000"/>
            </a:spcAft>
          </a:pPr>
          <a:r>
            <a:rPr lang="en-US" sz="1600" kern="1200" dirty="0"/>
            <a:t>Engineering</a:t>
          </a:r>
        </a:p>
        <a:p>
          <a:pPr lvl="0" algn="ctr" defTabSz="711200">
            <a:lnSpc>
              <a:spcPct val="90000"/>
            </a:lnSpc>
            <a:spcBef>
              <a:spcPct val="0"/>
            </a:spcBef>
            <a:spcAft>
              <a:spcPct val="35000"/>
            </a:spcAft>
          </a:pPr>
          <a:r>
            <a:rPr lang="en-US" sz="1600" kern="1200" dirty="0"/>
            <a:t>Environmental Science &amp; Sustainability</a:t>
          </a:r>
        </a:p>
        <a:p>
          <a:pPr lvl="0" algn="ctr" defTabSz="711200">
            <a:lnSpc>
              <a:spcPct val="90000"/>
            </a:lnSpc>
            <a:spcBef>
              <a:spcPct val="0"/>
            </a:spcBef>
            <a:spcAft>
              <a:spcPct val="35000"/>
            </a:spcAft>
          </a:pPr>
          <a:r>
            <a:rPr lang="en-US" sz="1600" kern="1200" dirty="0"/>
            <a:t>Material Science</a:t>
          </a:r>
        </a:p>
        <a:p>
          <a:pPr lvl="0" algn="ctr" defTabSz="711200">
            <a:lnSpc>
              <a:spcPct val="90000"/>
            </a:lnSpc>
            <a:spcBef>
              <a:spcPct val="0"/>
            </a:spcBef>
            <a:spcAft>
              <a:spcPct val="35000"/>
            </a:spcAft>
          </a:pPr>
          <a:r>
            <a:rPr lang="en-US" sz="1600" kern="1200" dirty="0"/>
            <a:t>Natural Resource Management</a:t>
          </a:r>
        </a:p>
        <a:p>
          <a:pPr lvl="0" algn="ctr" defTabSz="711200">
            <a:lnSpc>
              <a:spcPct val="90000"/>
            </a:lnSpc>
            <a:spcBef>
              <a:spcPct val="0"/>
            </a:spcBef>
            <a:spcAft>
              <a:spcPct val="35000"/>
            </a:spcAft>
          </a:pPr>
          <a:r>
            <a:rPr lang="en-US" sz="1600" kern="1200" dirty="0"/>
            <a:t>Supply Chain Management</a:t>
          </a:r>
        </a:p>
      </dsp:txBody>
      <dsp:txXfrm>
        <a:off x="4827094" y="559691"/>
        <a:ext cx="2702466" cy="270242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67072D-8250-4FC5-9F96-276BD732DE0A}" type="datetimeFigureOut">
              <a:rPr lang="en-US" smtClean="0"/>
              <a:t>10/29/2019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B2C71D5-19A6-4CEA-BCF0-44C898CF3045}" type="slidenum">
              <a:rPr lang="en-US" smtClean="0"/>
              <a:t>‹#›</a:t>
            </a:fld>
            <a:endParaRPr lang="en-US"/>
          </a:p>
        </p:txBody>
      </p:sp>
    </p:spTree>
    <p:extLst>
      <p:ext uri="{BB962C8B-B14F-4D97-AF65-F5344CB8AC3E}">
        <p14:creationId xmlns:p14="http://schemas.microsoft.com/office/powerpoint/2010/main" val="40116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07A3F2-D42A-4B15-BEE8-13BCC634782A}" type="datetimeFigureOut">
              <a:rPr lang="en-US" smtClean="0"/>
              <a:t>10/29/2019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BC5ED9-82E9-4503-8093-C138D848E55D}" type="slidenum">
              <a:rPr lang="en-US" smtClean="0"/>
              <a:t>‹#›</a:t>
            </a:fld>
            <a:endParaRPr lang="en-US"/>
          </a:p>
        </p:txBody>
      </p:sp>
    </p:spTree>
    <p:extLst>
      <p:ext uri="{BB962C8B-B14F-4D97-AF65-F5344CB8AC3E}">
        <p14:creationId xmlns:p14="http://schemas.microsoft.com/office/powerpoint/2010/main" val="80043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6D9DA8-8F51-4F1D-AF27-B438AD50A65C}" type="slidenum">
              <a:rPr lang="en-US" smtClean="0"/>
              <a:pPr>
                <a:defRPr/>
              </a:pPr>
              <a:t>2</a:t>
            </a:fld>
            <a:endParaRPr lang="en-US"/>
          </a:p>
        </p:txBody>
      </p:sp>
    </p:spTree>
    <p:extLst>
      <p:ext uri="{BB962C8B-B14F-4D97-AF65-F5344CB8AC3E}">
        <p14:creationId xmlns:p14="http://schemas.microsoft.com/office/powerpoint/2010/main" val="417218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ＭＳ Ｐゴシック" pitchFamily="34" charset="-128"/>
              </a:rPr>
              <a:t>This chart represents the current system of private property abandonment in Michigan. </a:t>
            </a:r>
          </a:p>
          <a:p>
            <a:r>
              <a:rPr lang="en-US" dirty="0">
                <a:ea typeface="ＭＳ Ｐゴシック" pitchFamily="34" charset="-128"/>
              </a:rPr>
              <a:t>First the private sector constructs and industrial or commercial property, then in the event that they private sector experiences some form of economic hardship they “walk away” from the structure and it is left as a vacant structure in the community.  If this structure is not sold or repurposed, as many are not, it becomes blighted and a threat to public safety.</a:t>
            </a:r>
          </a:p>
          <a:p>
            <a:r>
              <a:rPr lang="en-US" dirty="0">
                <a:ea typeface="ＭＳ Ｐゴシック" pitchFamily="34" charset="-128"/>
              </a:rPr>
              <a:t>When a community becomes littered with these abandoned and blighted properties the local governments are left with the burden of eliminating these structures, and ultimately it is the general tax paying public that bear the cost of deconstruction.  Which sets in motion general blight and decline. </a:t>
            </a:r>
          </a:p>
          <a:p>
            <a:endParaRPr lang="en-US" dirty="0"/>
          </a:p>
        </p:txBody>
      </p:sp>
      <p:sp>
        <p:nvSpPr>
          <p:cNvPr id="4" name="Footer Placeholder 3"/>
          <p:cNvSpPr>
            <a:spLocks noGrp="1"/>
          </p:cNvSpPr>
          <p:nvPr>
            <p:ph type="ftr" sz="quarter" idx="10"/>
          </p:nvPr>
        </p:nvSpPr>
        <p:spPr/>
        <p:txBody>
          <a:bodyPr/>
          <a:lstStyle/>
          <a:p>
            <a:pPr>
              <a:defRPr/>
            </a:pPr>
            <a:r>
              <a:rPr lang="en-US"/>
              <a:t>© 2012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56D9DA8-8F51-4F1D-AF27-B438AD50A65C}" type="slidenum">
              <a:rPr lang="en-US" smtClean="0"/>
              <a:pPr>
                <a:defRPr/>
              </a:pPr>
              <a:t>15</a:t>
            </a:fld>
            <a:endParaRPr lang="en-US"/>
          </a:p>
        </p:txBody>
      </p:sp>
    </p:spTree>
    <p:extLst>
      <p:ext uri="{BB962C8B-B14F-4D97-AF65-F5344CB8AC3E}">
        <p14:creationId xmlns:p14="http://schemas.microsoft.com/office/powerpoint/2010/main" val="88335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ACC94-FB4C-4DF9-ACAA-30EB16AE658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19372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lgn="ctr" defTabSz="949568">
              <a:defRPr sz="2000">
                <a:solidFill>
                  <a:schemeClr val="tx1"/>
                </a:solidFill>
                <a:latin typeface="Times New Roman" panose="02020603050405020304" pitchFamily="18" charset="0"/>
              </a:defRPr>
            </a:lvl1pPr>
            <a:lvl2pPr marL="757066" indent="-291179" algn="ctr" defTabSz="949568">
              <a:defRPr sz="2000">
                <a:solidFill>
                  <a:schemeClr val="tx1"/>
                </a:solidFill>
                <a:latin typeface="Times New Roman" panose="02020603050405020304" pitchFamily="18" charset="0"/>
              </a:defRPr>
            </a:lvl2pPr>
            <a:lvl3pPr marL="1164717" indent="-232943" algn="ctr" defTabSz="949568">
              <a:defRPr sz="2000">
                <a:solidFill>
                  <a:schemeClr val="tx1"/>
                </a:solidFill>
                <a:latin typeface="Times New Roman" panose="02020603050405020304" pitchFamily="18" charset="0"/>
              </a:defRPr>
            </a:lvl3pPr>
            <a:lvl4pPr marL="1630604" indent="-232943" algn="ctr" defTabSz="949568">
              <a:defRPr sz="2000">
                <a:solidFill>
                  <a:schemeClr val="tx1"/>
                </a:solidFill>
                <a:latin typeface="Times New Roman" panose="02020603050405020304" pitchFamily="18" charset="0"/>
              </a:defRPr>
            </a:lvl4pPr>
            <a:lvl5pPr marL="2096491" indent="-232943" algn="ctr" defTabSz="949568">
              <a:defRPr sz="2000">
                <a:solidFill>
                  <a:schemeClr val="tx1"/>
                </a:solidFill>
                <a:latin typeface="Times New Roman" panose="02020603050405020304" pitchFamily="18" charset="0"/>
              </a:defRPr>
            </a:lvl5pPr>
            <a:lvl6pPr marL="2562377" indent="-232943" algn="ctr" defTabSz="949568" eaLnBrk="0" fontAlgn="base" hangingPunct="0">
              <a:spcBef>
                <a:spcPct val="0"/>
              </a:spcBef>
              <a:spcAft>
                <a:spcPct val="0"/>
              </a:spcAft>
              <a:defRPr sz="2000">
                <a:solidFill>
                  <a:schemeClr val="tx1"/>
                </a:solidFill>
                <a:latin typeface="Times New Roman" panose="02020603050405020304" pitchFamily="18" charset="0"/>
              </a:defRPr>
            </a:lvl6pPr>
            <a:lvl7pPr marL="3028264" indent="-232943" algn="ctr" defTabSz="949568" eaLnBrk="0" fontAlgn="base" hangingPunct="0">
              <a:spcBef>
                <a:spcPct val="0"/>
              </a:spcBef>
              <a:spcAft>
                <a:spcPct val="0"/>
              </a:spcAft>
              <a:defRPr sz="2000">
                <a:solidFill>
                  <a:schemeClr val="tx1"/>
                </a:solidFill>
                <a:latin typeface="Times New Roman" panose="02020603050405020304" pitchFamily="18" charset="0"/>
              </a:defRPr>
            </a:lvl7pPr>
            <a:lvl8pPr marL="3494151" indent="-232943" algn="ctr" defTabSz="949568" eaLnBrk="0" fontAlgn="base" hangingPunct="0">
              <a:spcBef>
                <a:spcPct val="0"/>
              </a:spcBef>
              <a:spcAft>
                <a:spcPct val="0"/>
              </a:spcAft>
              <a:defRPr sz="2000">
                <a:solidFill>
                  <a:schemeClr val="tx1"/>
                </a:solidFill>
                <a:latin typeface="Times New Roman" panose="02020603050405020304" pitchFamily="18" charset="0"/>
              </a:defRPr>
            </a:lvl8pPr>
            <a:lvl9pPr marL="3960038" indent="-232943" algn="ctr" defTabSz="949568" eaLnBrk="0" fontAlgn="base" hangingPunct="0">
              <a:spcBef>
                <a:spcPct val="0"/>
              </a:spcBef>
              <a:spcAft>
                <a:spcPct val="0"/>
              </a:spcAft>
              <a:defRPr sz="2000">
                <a:solidFill>
                  <a:schemeClr val="tx1"/>
                </a:solidFill>
                <a:latin typeface="Times New Roman" panose="02020603050405020304" pitchFamily="18" charset="0"/>
              </a:defRPr>
            </a:lvl9pPr>
          </a:lstStyle>
          <a:p>
            <a:pPr algn="r"/>
            <a:fld id="{F05EB379-F308-4A36-B13A-E088D91E3252}" type="slidenum">
              <a:rPr lang="en-US" altLang="en-US" sz="1200">
                <a:solidFill>
                  <a:srgbClr val="000000"/>
                </a:solidFill>
              </a:rPr>
              <a:pPr algn="r"/>
              <a:t>34</a:t>
            </a:fld>
            <a:endParaRPr lang="en-US" altLang="en-US" sz="1200">
              <a:solidFill>
                <a:srgbClr val="000000"/>
              </a:solidFill>
            </a:endParaRPr>
          </a:p>
        </p:txBody>
      </p:sp>
      <p:sp>
        <p:nvSpPr>
          <p:cNvPr id="110595" name="Rectangle 2"/>
          <p:cNvSpPr>
            <a:spLocks noGrp="1" noRot="1" noChangeAspect="1" noChangeArrowheads="1" noTextEdit="1"/>
          </p:cNvSpPr>
          <p:nvPr>
            <p:ph type="sldImg"/>
          </p:nvPr>
        </p:nvSpPr>
        <p:spPr>
          <a:xfrm>
            <a:off x="434975" y="709613"/>
            <a:ext cx="6297613" cy="3541712"/>
          </a:xfrm>
          <a:ln/>
        </p:spPr>
      </p:sp>
      <p:sp>
        <p:nvSpPr>
          <p:cNvPr id="11059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6423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6D9DA8-8F51-4F1D-AF27-B438AD50A65C}" type="slidenum">
              <a:rPr lang="en-US" smtClean="0"/>
              <a:pPr>
                <a:defRPr/>
              </a:pPr>
              <a:t>3</a:t>
            </a:fld>
            <a:endParaRPr lang="en-US"/>
          </a:p>
        </p:txBody>
      </p:sp>
    </p:spTree>
    <p:extLst>
      <p:ext uri="{BB962C8B-B14F-4D97-AF65-F5344CB8AC3E}">
        <p14:creationId xmlns:p14="http://schemas.microsoft.com/office/powerpoint/2010/main" val="110362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BC5ED9-82E9-4503-8093-C138D848E55D}" type="slidenum">
              <a:rPr lang="en-US" smtClean="0"/>
              <a:t>5</a:t>
            </a:fld>
            <a:endParaRPr lang="en-US"/>
          </a:p>
        </p:txBody>
      </p:sp>
    </p:spTree>
    <p:extLst>
      <p:ext uri="{BB962C8B-B14F-4D97-AF65-F5344CB8AC3E}">
        <p14:creationId xmlns:p14="http://schemas.microsoft.com/office/powerpoint/2010/main" val="1934793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It can be associated with deconstruction and demolition activities. It is commonly found in paint, water pipes, and some fixtures. Homes built before 1978 have an increased chance of lead-based paint. </a:t>
            </a:r>
          </a:p>
          <a:p>
            <a:pPr marL="174708" indent="-174708">
              <a:buFontTx/>
              <a:buChar char="-"/>
            </a:pPr>
            <a:r>
              <a:rPr lang="en-US" dirty="0"/>
              <a:t>Dust from lead can be ingested or inhaled, and it only takes about the equivalency of three granules of lead dust to cause significant and irreversible brain damage in young children (Thompson, 2014). </a:t>
            </a:r>
          </a:p>
          <a:p>
            <a:pPr marL="174708" indent="-174708">
              <a:buFontTx/>
              <a:buChar char="-"/>
            </a:pPr>
            <a:r>
              <a:rPr lang="en-US" dirty="0"/>
              <a:t>Lead dust can also remain present after work activities have been completed, and can then be blown into homes or picked up on shoes (Thompson, 2014). </a:t>
            </a:r>
          </a:p>
          <a:p>
            <a:pPr marL="174708" indent="-174708">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8DAEC444-603B-4F09-9A06-5917518DD901}" type="slidenum">
              <a:rPr lang="en-US" smtClean="0"/>
              <a:t>6</a:t>
            </a:fld>
            <a:endParaRPr lang="en-US"/>
          </a:p>
        </p:txBody>
      </p:sp>
    </p:spTree>
    <p:extLst>
      <p:ext uri="{BB962C8B-B14F-4D97-AF65-F5344CB8AC3E}">
        <p14:creationId xmlns:p14="http://schemas.microsoft.com/office/powerpoint/2010/main" val="240639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6D9DA8-8F51-4F1D-AF27-B438AD50A65C}" type="slidenum">
              <a:rPr lang="en-US" smtClean="0"/>
              <a:pPr>
                <a:defRPr/>
              </a:pPr>
              <a:t>7</a:t>
            </a:fld>
            <a:endParaRPr lang="en-US"/>
          </a:p>
        </p:txBody>
      </p:sp>
    </p:spTree>
    <p:extLst>
      <p:ext uri="{BB962C8B-B14F-4D97-AF65-F5344CB8AC3E}">
        <p14:creationId xmlns:p14="http://schemas.microsoft.com/office/powerpoint/2010/main" val="312389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56D9DA8-8F51-4F1D-AF27-B438AD50A65C}" type="slidenum">
              <a:rPr lang="en-US" smtClean="0"/>
              <a:pPr>
                <a:defRPr/>
              </a:pPr>
              <a:t>8</a:t>
            </a:fld>
            <a:endParaRPr lang="en-US"/>
          </a:p>
        </p:txBody>
      </p:sp>
    </p:spTree>
    <p:extLst>
      <p:ext uri="{BB962C8B-B14F-4D97-AF65-F5344CB8AC3E}">
        <p14:creationId xmlns:p14="http://schemas.microsoft.com/office/powerpoint/2010/main" val="179264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C&amp;D materials consist of debris generated during the construction, renovation, and demolition of buildings, roads, and bridges. Cement concrete comprises the majority of C&amp;D waste by weight, 67% in 2013, followed by asphalt concrete (18%) and wood products (8%).</a:t>
            </a:r>
          </a:p>
          <a:p>
            <a:endParaRPr lang="en-US" dirty="0"/>
          </a:p>
          <a:p>
            <a:r>
              <a:rPr lang="en-US" dirty="0"/>
              <a:t>- The reduction of C&amp;D waste production through increased recycle and reuse rates could conserve landfill space and reduce the environmental impact associated with the extraction and consumption of new resources and production of new materials (EPA, 2016).</a:t>
            </a:r>
          </a:p>
          <a:p>
            <a:endParaRPr lang="en-US" dirty="0"/>
          </a:p>
          <a:p>
            <a:r>
              <a:rPr lang="en-US" dirty="0"/>
              <a:t>- Michigan landfill capacity taken from DEQ</a:t>
            </a:r>
            <a:r>
              <a:rPr lang="en-US" baseline="0" dirty="0"/>
              <a:t> report on Solid Waste Landfilled in Michigan Feb 2017</a:t>
            </a:r>
            <a:endParaRPr lang="en-US" dirty="0"/>
          </a:p>
        </p:txBody>
      </p:sp>
      <p:sp>
        <p:nvSpPr>
          <p:cNvPr id="4" name="Slide Number Placeholder 3"/>
          <p:cNvSpPr>
            <a:spLocks noGrp="1"/>
          </p:cNvSpPr>
          <p:nvPr>
            <p:ph type="sldNum" sz="quarter" idx="10"/>
          </p:nvPr>
        </p:nvSpPr>
        <p:spPr/>
        <p:txBody>
          <a:bodyPr/>
          <a:lstStyle/>
          <a:p>
            <a:fld id="{8DAEC444-603B-4F09-9A06-5917518DD901}" type="slidenum">
              <a:rPr lang="en-US" smtClean="0"/>
              <a:t>9</a:t>
            </a:fld>
            <a:endParaRPr lang="en-US"/>
          </a:p>
        </p:txBody>
      </p:sp>
    </p:spTree>
    <p:extLst>
      <p:ext uri="{BB962C8B-B14F-4D97-AF65-F5344CB8AC3E}">
        <p14:creationId xmlns:p14="http://schemas.microsoft.com/office/powerpoint/2010/main" val="154449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ＭＳ Ｐゴシック" pitchFamily="34" charset="-128"/>
              </a:rPr>
              <a:t>This chart represents the current system of private property abandonment in Michigan. </a:t>
            </a:r>
          </a:p>
          <a:p>
            <a:r>
              <a:rPr lang="en-US" dirty="0">
                <a:ea typeface="ＭＳ Ｐゴシック" pitchFamily="34" charset="-128"/>
              </a:rPr>
              <a:t>First the private sector constructs and industrial or commercial property, then in the event that they private sector experiences some form of economic hardship they “walk away” from the structure and it is left as a vacant structure in the community.  If this structure is not sold or repurposed, as many are not, it becomes blighted and a threat to public safety.</a:t>
            </a:r>
          </a:p>
          <a:p>
            <a:r>
              <a:rPr lang="en-US" dirty="0">
                <a:ea typeface="ＭＳ Ｐゴシック" pitchFamily="34" charset="-128"/>
              </a:rPr>
              <a:t>When a community becomes littered with these abandoned and blighted properties the local governments are left with the burden of eliminating these structures, and ultimately it is the general tax paying public that bear the cost of deconstruction.  Which sets in motion general blight and decline. </a:t>
            </a:r>
          </a:p>
          <a:p>
            <a:endParaRPr lang="en-US" dirty="0"/>
          </a:p>
        </p:txBody>
      </p:sp>
      <p:sp>
        <p:nvSpPr>
          <p:cNvPr id="4" name="Footer Placeholder 3"/>
          <p:cNvSpPr>
            <a:spLocks noGrp="1"/>
          </p:cNvSpPr>
          <p:nvPr>
            <p:ph type="ftr" sz="quarter" idx="10"/>
          </p:nvPr>
        </p:nvSpPr>
        <p:spPr/>
        <p:txBody>
          <a:bodyPr/>
          <a:lstStyle/>
          <a:p>
            <a:pPr>
              <a:defRPr/>
            </a:pPr>
            <a:r>
              <a:rPr lang="en-US"/>
              <a:t>© 2012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56D9DA8-8F51-4F1D-AF27-B438AD50A65C}" type="slidenum">
              <a:rPr lang="en-US" smtClean="0"/>
              <a:pPr>
                <a:defRPr/>
              </a:pPr>
              <a:t>10</a:t>
            </a:fld>
            <a:endParaRPr lang="en-US"/>
          </a:p>
        </p:txBody>
      </p:sp>
    </p:spTree>
    <p:extLst>
      <p:ext uri="{BB962C8B-B14F-4D97-AF65-F5344CB8AC3E}">
        <p14:creationId xmlns:p14="http://schemas.microsoft.com/office/powerpoint/2010/main" val="159088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ＭＳ Ｐゴシック" pitchFamily="34" charset="-128"/>
              </a:rPr>
              <a:t>This chart represents the current system of private property abandonment in Michigan. </a:t>
            </a:r>
          </a:p>
          <a:p>
            <a:r>
              <a:rPr lang="en-US" dirty="0">
                <a:ea typeface="ＭＳ Ｐゴシック" pitchFamily="34" charset="-128"/>
              </a:rPr>
              <a:t>First the private sector constructs and industrial or commercial property, then in the event that they private sector experiences some form of economic hardship they “walk away” from the structure and it is left as a vacant structure in the community.  If this structure is not sold or repurposed, as many are not, it becomes blighted and a threat to public safety.</a:t>
            </a:r>
          </a:p>
          <a:p>
            <a:r>
              <a:rPr lang="en-US" dirty="0">
                <a:ea typeface="ＭＳ Ｐゴシック" pitchFamily="34" charset="-128"/>
              </a:rPr>
              <a:t>When a community becomes littered with these abandoned and blighted properties the local governments are left with the burden of eliminating these structures, and ultimately it is the general tax paying public that bear the cost of deconstruction.  Which sets in motion general blight and decline. </a:t>
            </a:r>
          </a:p>
          <a:p>
            <a:endParaRPr lang="en-US" dirty="0"/>
          </a:p>
        </p:txBody>
      </p:sp>
      <p:sp>
        <p:nvSpPr>
          <p:cNvPr id="4" name="Footer Placeholder 3"/>
          <p:cNvSpPr>
            <a:spLocks noGrp="1"/>
          </p:cNvSpPr>
          <p:nvPr>
            <p:ph type="ftr" sz="quarter" idx="10"/>
          </p:nvPr>
        </p:nvSpPr>
        <p:spPr/>
        <p:txBody>
          <a:bodyPr/>
          <a:lstStyle/>
          <a:p>
            <a:pPr>
              <a:defRPr/>
            </a:pPr>
            <a:r>
              <a:rPr lang="en-US"/>
              <a:t>© 2012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56D9DA8-8F51-4F1D-AF27-B438AD50A65C}" type="slidenum">
              <a:rPr lang="en-US" smtClean="0"/>
              <a:pPr>
                <a:defRPr/>
              </a:pPr>
              <a:t>14</a:t>
            </a:fld>
            <a:endParaRPr lang="en-US"/>
          </a:p>
        </p:txBody>
      </p:sp>
    </p:spTree>
    <p:extLst>
      <p:ext uri="{BB962C8B-B14F-4D97-AF65-F5344CB8AC3E}">
        <p14:creationId xmlns:p14="http://schemas.microsoft.com/office/powerpoint/2010/main" val="2820845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1219200" y="1371600"/>
            <a:ext cx="10363200" cy="1143000"/>
          </a:xfrm>
        </p:spPr>
        <p:txBody>
          <a:bodyPr/>
          <a:lstStyle>
            <a:lvl1pPr>
              <a:defRPr sz="4000"/>
            </a:lvl1pPr>
          </a:lstStyle>
          <a:p>
            <a:r>
              <a:rPr lang="en-US"/>
              <a:t>Click to edit Master title style</a:t>
            </a:r>
            <a:endParaRPr lang="en-US" dirty="0"/>
          </a:p>
        </p:txBody>
      </p:sp>
      <p:sp>
        <p:nvSpPr>
          <p:cNvPr id="76803" name="Rectangle 3"/>
          <p:cNvSpPr>
            <a:spLocks noGrp="1" noChangeArrowheads="1"/>
          </p:cNvSpPr>
          <p:nvPr>
            <p:ph type="subTitle" idx="1"/>
          </p:nvPr>
        </p:nvSpPr>
        <p:spPr>
          <a:xfrm>
            <a:off x="1219200" y="3063240"/>
            <a:ext cx="9550400" cy="2590800"/>
          </a:xfrm>
        </p:spPr>
        <p:txBody>
          <a:bodyPr/>
          <a:lstStyle>
            <a:lvl1pPr marL="0" indent="0">
              <a:buFontTx/>
              <a:buNone/>
              <a:defRPr sz="2000" b="0"/>
            </a:lvl1pPr>
          </a:lstStyle>
          <a:p>
            <a:r>
              <a:rPr lang="en-US"/>
              <a:t>Click to edit Master subtitle style</a:t>
            </a:r>
            <a:endParaRPr lang="en-US" dirty="0"/>
          </a:p>
        </p:txBody>
      </p:sp>
      <p:pic>
        <p:nvPicPr>
          <p:cNvPr id="6" name="Picture 5" descr="MSUwordmark-UOE-reverse-01.png"/>
          <p:cNvPicPr>
            <a:picLocks noChangeAspect="1"/>
          </p:cNvPicPr>
          <p:nvPr userDrawn="1"/>
        </p:nvPicPr>
        <p:blipFill>
          <a:blip r:embed="rId3" cstate="print"/>
          <a:srcRect/>
          <a:stretch>
            <a:fillRect/>
          </a:stretch>
        </p:blipFill>
        <p:spPr bwMode="auto">
          <a:xfrm>
            <a:off x="-61383" y="-100013"/>
            <a:ext cx="6705601" cy="914401"/>
          </a:xfrm>
          <a:prstGeom prst="rect">
            <a:avLst/>
          </a:prstGeom>
          <a:noFill/>
          <a:ln w="9525">
            <a:noFill/>
            <a:miter lim="800000"/>
            <a:headEnd/>
            <a:tailEnd/>
          </a:ln>
        </p:spPr>
      </p:pic>
    </p:spTree>
    <p:extLst>
      <p:ext uri="{BB962C8B-B14F-4D97-AF65-F5344CB8AC3E}">
        <p14:creationId xmlns:p14="http://schemas.microsoft.com/office/powerpoint/2010/main" val="2816124753"/>
      </p:ext>
    </p:extLst>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48900377"/>
      </p:ext>
    </p:extLst>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24112252"/>
      </p:ext>
    </p:extLst>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609600"/>
            <a:ext cx="2768600" cy="3581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609600"/>
            <a:ext cx="8102600" cy="358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0022092"/>
      </p:ext>
    </p:extLst>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11074400" cy="609600"/>
          </a:xfrm>
        </p:spPr>
        <p:txBody>
          <a:bodyPr/>
          <a:lstStyle/>
          <a:p>
            <a:r>
              <a:rPr lang="en-US"/>
              <a:t>Click to edit Master title style</a:t>
            </a:r>
          </a:p>
        </p:txBody>
      </p:sp>
      <p:sp>
        <p:nvSpPr>
          <p:cNvPr id="3" name="Text Placeholder 2"/>
          <p:cNvSpPr>
            <a:spLocks noGrp="1"/>
          </p:cNvSpPr>
          <p:nvPr>
            <p:ph type="body" sz="half" idx="1"/>
          </p:nvPr>
        </p:nvSpPr>
        <p:spPr>
          <a:xfrm>
            <a:off x="1422400" y="1981200"/>
            <a:ext cx="49784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1981200"/>
            <a:ext cx="49784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99775624"/>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1183218" y="1600201"/>
            <a:ext cx="9770533" cy="4525963"/>
          </a:xfrm>
        </p:spPr>
        <p:txBody>
          <a:bodyPr/>
          <a:lstStyle/>
          <a:p>
            <a:pPr lvl="0"/>
            <a:endParaRPr lang="en-US" noProof="0"/>
          </a:p>
        </p:txBody>
      </p:sp>
    </p:spTree>
    <p:extLst>
      <p:ext uri="{BB962C8B-B14F-4D97-AF65-F5344CB8AC3E}">
        <p14:creationId xmlns:p14="http://schemas.microsoft.com/office/powerpoint/2010/main" val="4001028510"/>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93613976"/>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8800" y="3124200"/>
            <a:ext cx="11074400" cy="609600"/>
          </a:xfrm>
        </p:spPr>
        <p:txBody>
          <a:bodyPr/>
          <a:lstStyle>
            <a:lvl1pPr algn="ctr">
              <a:defRPr/>
            </a:lvl1pPr>
          </a:lstStyle>
          <a:p>
            <a:r>
              <a:rPr lang="en-US" dirty="0"/>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259272320"/>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83082358"/>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981200"/>
            <a:ext cx="497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1981200"/>
            <a:ext cx="49784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58603689"/>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96502747"/>
      </p:ext>
    </p:extLst>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49198343"/>
      </p:ext>
    </p:extLst>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8670426"/>
      </p:ext>
    </p:extLst>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61308781"/>
      </p:ext>
    </p:extLst>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11"/>
          <p:cNvSpPr>
            <a:spLocks noGrp="1" noChangeArrowheads="1"/>
          </p:cNvSpPr>
          <p:nvPr>
            <p:ph type="title"/>
          </p:nvPr>
        </p:nvSpPr>
        <p:spPr bwMode="auto">
          <a:xfrm>
            <a:off x="508000" y="609600"/>
            <a:ext cx="11074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2"/>
          <p:cNvSpPr>
            <a:spLocks noGrp="1" noChangeArrowheads="1"/>
          </p:cNvSpPr>
          <p:nvPr>
            <p:ph type="body" idx="1"/>
          </p:nvPr>
        </p:nvSpPr>
        <p:spPr bwMode="auto">
          <a:xfrm>
            <a:off x="1422400" y="1981200"/>
            <a:ext cx="10160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Grp="1" noChangeArrowheads="1"/>
          </p:cNvSpPr>
          <p:nvPr>
            <p:ph type="dt" sz="half" idx="2"/>
          </p:nvPr>
        </p:nvSpPr>
        <p:spPr bwMode="auto">
          <a:xfrm>
            <a:off x="1422400" y="65532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ea typeface="ＭＳ Ｐゴシック" pitchFamily="-110" charset="-128"/>
              </a:defRPr>
            </a:lvl1pPr>
          </a:lstStyle>
          <a:p>
            <a:pPr fontAlgn="base">
              <a:spcBef>
                <a:spcPct val="0"/>
              </a:spcBef>
              <a:spcAft>
                <a:spcPct val="0"/>
              </a:spcAft>
              <a:defRPr/>
            </a:pPr>
            <a:endParaRPr lang="en-US">
              <a:solidFill>
                <a:srgbClr val="000000"/>
              </a:solidFill>
            </a:endParaRPr>
          </a:p>
        </p:txBody>
      </p:sp>
      <p:sp>
        <p:nvSpPr>
          <p:cNvPr id="1038" name="Rectangle 14"/>
          <p:cNvSpPr>
            <a:spLocks noGrp="1" noChangeArrowheads="1"/>
          </p:cNvSpPr>
          <p:nvPr>
            <p:ph type="ftr" sz="quarter" idx="3"/>
          </p:nvPr>
        </p:nvSpPr>
        <p:spPr bwMode="auto">
          <a:xfrm>
            <a:off x="7112000" y="6550026"/>
            <a:ext cx="47752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ea typeface="ＭＳ Ｐゴシック" pitchFamily="-110" charset="-128"/>
              </a:defRPr>
            </a:lvl1pPr>
          </a:lstStyle>
          <a:p>
            <a:pPr fontAlgn="base">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92488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wipe/>
  </p:transition>
  <p:hf sldNum="0" hdr="0" ftr="0" dt="0"/>
  <p:txStyles>
    <p:titleStyle>
      <a:lvl1pPr algn="l" rtl="0" eaLnBrk="0" fontAlgn="base" hangingPunct="0">
        <a:spcBef>
          <a:spcPct val="0"/>
        </a:spcBef>
        <a:spcAft>
          <a:spcPct val="0"/>
        </a:spcAft>
        <a:defRPr sz="3200" b="1">
          <a:solidFill>
            <a:srgbClr val="476903"/>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b="1">
          <a:solidFill>
            <a:srgbClr val="476903"/>
          </a:solidFill>
          <a:latin typeface="Times" pitchFamily="48" charset="0"/>
        </a:defRPr>
      </a:lvl6pPr>
      <a:lvl7pPr marL="914400" algn="l" rtl="0" eaLnBrk="1" fontAlgn="base" hangingPunct="1">
        <a:spcBef>
          <a:spcPct val="0"/>
        </a:spcBef>
        <a:spcAft>
          <a:spcPct val="0"/>
        </a:spcAft>
        <a:defRPr sz="3200" b="1">
          <a:solidFill>
            <a:srgbClr val="476903"/>
          </a:solidFill>
          <a:latin typeface="Times" pitchFamily="48" charset="0"/>
        </a:defRPr>
      </a:lvl7pPr>
      <a:lvl8pPr marL="1371600" algn="l" rtl="0" eaLnBrk="1" fontAlgn="base" hangingPunct="1">
        <a:spcBef>
          <a:spcPct val="0"/>
        </a:spcBef>
        <a:spcAft>
          <a:spcPct val="0"/>
        </a:spcAft>
        <a:defRPr sz="3200" b="1">
          <a:solidFill>
            <a:srgbClr val="476903"/>
          </a:solidFill>
          <a:latin typeface="Times" pitchFamily="48" charset="0"/>
        </a:defRPr>
      </a:lvl8pPr>
      <a:lvl9pPr marL="1828800" algn="l" rtl="0" eaLnBrk="1" fontAlgn="base" hangingPunct="1">
        <a:spcBef>
          <a:spcPct val="0"/>
        </a:spcBef>
        <a:spcAft>
          <a:spcPct val="0"/>
        </a:spcAft>
        <a:defRPr sz="3200" b="1">
          <a:solidFill>
            <a:srgbClr val="476903"/>
          </a:solidFill>
          <a:latin typeface="Times" pitchFamily="48" charset="0"/>
        </a:defRPr>
      </a:lvl9pPr>
    </p:titleStyle>
    <p:bodyStyle>
      <a:lvl1pPr marL="342900" indent="-342900" algn="l" rtl="0" eaLnBrk="0" fontAlgn="base" hangingPunct="0">
        <a:spcBef>
          <a:spcPct val="20000"/>
        </a:spcBef>
        <a:spcAft>
          <a:spcPct val="0"/>
        </a:spcAft>
        <a:buChar char="•"/>
        <a:defRPr sz="2400">
          <a:solidFill>
            <a:srgbClr val="000000"/>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rgbClr val="000000"/>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rgbClr val="000000"/>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rgbClr val="000000"/>
          </a:solidFill>
          <a:latin typeface="+mn-lt"/>
          <a:ea typeface="ＭＳ Ｐゴシック" pitchFamily="-110" charset="-128"/>
        </a:defRPr>
      </a:lvl5pPr>
      <a:lvl6pPr marL="2514600" indent="-228600" algn="l" rtl="0" eaLnBrk="1" fontAlgn="base" hangingPunct="1">
        <a:spcBef>
          <a:spcPct val="20000"/>
        </a:spcBef>
        <a:spcAft>
          <a:spcPct val="0"/>
        </a:spcAft>
        <a:buChar char="»"/>
        <a:defRPr sz="1600">
          <a:solidFill>
            <a:srgbClr val="660066"/>
          </a:solidFill>
          <a:latin typeface="+mn-lt"/>
        </a:defRPr>
      </a:lvl6pPr>
      <a:lvl7pPr marL="2971800" indent="-228600" algn="l" rtl="0" eaLnBrk="1" fontAlgn="base" hangingPunct="1">
        <a:spcBef>
          <a:spcPct val="20000"/>
        </a:spcBef>
        <a:spcAft>
          <a:spcPct val="0"/>
        </a:spcAft>
        <a:buChar char="»"/>
        <a:defRPr sz="1600">
          <a:solidFill>
            <a:srgbClr val="660066"/>
          </a:solidFill>
          <a:latin typeface="+mn-lt"/>
        </a:defRPr>
      </a:lvl7pPr>
      <a:lvl8pPr marL="3429000" indent="-228600" algn="l" rtl="0" eaLnBrk="1" fontAlgn="base" hangingPunct="1">
        <a:spcBef>
          <a:spcPct val="20000"/>
        </a:spcBef>
        <a:spcAft>
          <a:spcPct val="0"/>
        </a:spcAft>
        <a:buChar char="»"/>
        <a:defRPr sz="1600">
          <a:solidFill>
            <a:srgbClr val="660066"/>
          </a:solidFill>
          <a:latin typeface="+mn-lt"/>
        </a:defRPr>
      </a:lvl8pPr>
      <a:lvl9pPr marL="3886200" indent="-228600" algn="l" rtl="0" eaLnBrk="1" fontAlgn="base" hangingPunct="1">
        <a:spcBef>
          <a:spcPct val="20000"/>
        </a:spcBef>
        <a:spcAft>
          <a:spcPct val="0"/>
        </a:spcAft>
        <a:buChar char="»"/>
        <a:defRPr sz="1600">
          <a:solidFill>
            <a:srgbClr val="66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micology.ms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msushadows.com/"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s://www.epa.gov/superfund/national-priorities-list-npl-sites-state#M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1448603"/>
            <a:ext cx="11702143" cy="2048256"/>
          </a:xfrm>
        </p:spPr>
        <p:txBody>
          <a:bodyPr>
            <a:normAutofit fontScale="90000"/>
          </a:bodyPr>
          <a:lstStyle/>
          <a:p>
            <a:pPr algn="ctr"/>
            <a:r>
              <a:rPr lang="en-US" sz="4400" dirty="0" err="1">
                <a:latin typeface="Algerian" panose="04020705040A02060702" pitchFamily="82" charset="0"/>
              </a:rPr>
              <a:t>Domicology</a:t>
            </a:r>
            <a:r>
              <a:rPr lang="en-US" sz="4400" dirty="0">
                <a:latin typeface="Algerian" panose="04020705040A02060702" pitchFamily="82" charset="0"/>
              </a:rPr>
              <a:t>:</a:t>
            </a:r>
            <a:r>
              <a:rPr lang="en-US" dirty="0">
                <a:latin typeface="Algerian" panose="04020705040A02060702" pitchFamily="82" charset="0"/>
              </a:rPr>
              <a:t/>
            </a:r>
            <a:br>
              <a:rPr lang="en-US" dirty="0">
                <a:latin typeface="Algerian" panose="04020705040A02060702" pitchFamily="82" charset="0"/>
              </a:rPr>
            </a:br>
            <a:r>
              <a:rPr lang="en-US" sz="3600" b="0" dirty="0">
                <a:latin typeface="Algerian" panose="04020705040A02060702" pitchFamily="82" charset="0"/>
              </a:rPr>
              <a:t>A </a:t>
            </a:r>
            <a:br>
              <a:rPr lang="en-US" sz="3600" b="0" dirty="0">
                <a:latin typeface="Algerian" panose="04020705040A02060702" pitchFamily="82" charset="0"/>
              </a:rPr>
            </a:br>
            <a:r>
              <a:rPr lang="en-US" sz="3600" b="0" dirty="0">
                <a:latin typeface="Algerian" panose="04020705040A02060702" pitchFamily="82" charset="0"/>
              </a:rPr>
              <a:t>Comprehensive  Approach </a:t>
            </a:r>
            <a:br>
              <a:rPr lang="en-US" sz="3600" b="0" dirty="0">
                <a:latin typeface="Algerian" panose="04020705040A02060702" pitchFamily="82" charset="0"/>
              </a:rPr>
            </a:br>
            <a:r>
              <a:rPr lang="en-US" sz="3600" b="0" dirty="0">
                <a:latin typeface="Algerian" panose="04020705040A02060702" pitchFamily="82" charset="0"/>
              </a:rPr>
              <a:t>to </a:t>
            </a:r>
            <a:br>
              <a:rPr lang="en-US" sz="3600" b="0" dirty="0">
                <a:latin typeface="Algerian" panose="04020705040A02060702" pitchFamily="82" charset="0"/>
              </a:rPr>
            </a:br>
            <a:r>
              <a:rPr lang="en-US" sz="3600" b="0" dirty="0">
                <a:latin typeface="Algerian" panose="04020705040A02060702" pitchFamily="82" charset="0"/>
              </a:rPr>
              <a:t>Structural Abandonment</a:t>
            </a:r>
          </a:p>
        </p:txBody>
      </p:sp>
      <p:sp>
        <p:nvSpPr>
          <p:cNvPr id="3" name="Subtitle 2"/>
          <p:cNvSpPr>
            <a:spLocks noGrp="1"/>
          </p:cNvSpPr>
          <p:nvPr>
            <p:ph type="subTitle" idx="1"/>
          </p:nvPr>
        </p:nvSpPr>
        <p:spPr>
          <a:xfrm>
            <a:off x="32659" y="4114799"/>
            <a:ext cx="5976256" cy="2189747"/>
          </a:xfrm>
        </p:spPr>
        <p:txBody>
          <a:bodyPr>
            <a:normAutofit fontScale="25000" lnSpcReduction="20000"/>
          </a:bodyPr>
          <a:lstStyle/>
          <a:p>
            <a:pPr algn="ctr"/>
            <a:r>
              <a:rPr lang="en-US" sz="9600" dirty="0">
                <a:cs typeface="Andalus" panose="02020603050405020304" pitchFamily="18" charset="-78"/>
              </a:rPr>
              <a:t>Rex L. LaMore, Ph.D. </a:t>
            </a:r>
          </a:p>
          <a:p>
            <a:pPr algn="ctr"/>
            <a:r>
              <a:rPr lang="en-US" sz="9600" dirty="0">
                <a:cs typeface="Andalus" panose="02020603050405020304" pitchFamily="18" charset="-78"/>
              </a:rPr>
              <a:t>MSU Center for Community and Economic Development </a:t>
            </a:r>
          </a:p>
          <a:p>
            <a:pPr algn="ctr"/>
            <a:r>
              <a:rPr lang="en-US" sz="9600" dirty="0">
                <a:cs typeface="Andalus" panose="02020603050405020304" pitchFamily="18" charset="-78"/>
              </a:rPr>
              <a:t>&amp; </a:t>
            </a:r>
          </a:p>
          <a:p>
            <a:pPr algn="ctr"/>
            <a:r>
              <a:rPr lang="en-US" sz="9600" dirty="0">
                <a:cs typeface="Andalus" panose="02020603050405020304" pitchFamily="18" charset="-78"/>
              </a:rPr>
              <a:t>Urban and Regional Planning Program</a:t>
            </a:r>
          </a:p>
          <a:p>
            <a:pPr marL="457200" indent="-457200" algn="l">
              <a:buFont typeface="Arial" panose="020B0604020202020204" pitchFamily="34" charset="0"/>
              <a:buChar char="•"/>
            </a:pPr>
            <a:endParaRPr lang="en-US" sz="7400" dirty="0">
              <a:cs typeface="Andalus" panose="02020603050405020304" pitchFamily="18" charset="-78"/>
            </a:endParaRPr>
          </a:p>
          <a:p>
            <a:pPr algn="l"/>
            <a:endParaRPr lang="en-US" sz="3300" dirty="0">
              <a:cs typeface="Andalus" panose="02020603050405020304" pitchFamily="18" charset="-78"/>
            </a:endParaRPr>
          </a:p>
        </p:txBody>
      </p:sp>
      <p:sp>
        <p:nvSpPr>
          <p:cNvPr id="4" name="Subtitle 2">
            <a:extLst>
              <a:ext uri="{FF2B5EF4-FFF2-40B4-BE49-F238E27FC236}">
                <a16:creationId xmlns:a16="http://schemas.microsoft.com/office/drawing/2014/main" id="{B8BCDF54-E63B-4739-B194-D55C02B2CB74}"/>
              </a:ext>
            </a:extLst>
          </p:cNvPr>
          <p:cNvSpPr txBox="1">
            <a:spLocks/>
          </p:cNvSpPr>
          <p:nvPr/>
        </p:nvSpPr>
        <p:spPr bwMode="auto">
          <a:xfrm>
            <a:off x="6215744" y="4114799"/>
            <a:ext cx="5976256" cy="21897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25000" lnSpcReduction="20000"/>
          </a:bodyPr>
          <a:lstStyle>
            <a:lvl1pPr marL="0" indent="0" algn="l" rtl="0" eaLnBrk="0" fontAlgn="base" hangingPunct="0">
              <a:spcBef>
                <a:spcPct val="20000"/>
              </a:spcBef>
              <a:spcAft>
                <a:spcPct val="0"/>
              </a:spcAft>
              <a:buFontTx/>
              <a:buNone/>
              <a:defRPr sz="2000" b="0">
                <a:solidFill>
                  <a:srgbClr val="000000"/>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rgbClr val="000000"/>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rgbClr val="000000"/>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rgbClr val="000000"/>
                </a:solidFill>
                <a:latin typeface="+mn-lt"/>
                <a:ea typeface="ＭＳ Ｐゴシック" pitchFamily="-110" charset="-128"/>
              </a:defRPr>
            </a:lvl5pPr>
            <a:lvl6pPr marL="2514600" indent="-228600" algn="l" rtl="0" eaLnBrk="1" fontAlgn="base" hangingPunct="1">
              <a:spcBef>
                <a:spcPct val="20000"/>
              </a:spcBef>
              <a:spcAft>
                <a:spcPct val="0"/>
              </a:spcAft>
              <a:buChar char="»"/>
              <a:defRPr sz="1600">
                <a:solidFill>
                  <a:srgbClr val="660066"/>
                </a:solidFill>
                <a:latin typeface="+mn-lt"/>
              </a:defRPr>
            </a:lvl6pPr>
            <a:lvl7pPr marL="2971800" indent="-228600" algn="l" rtl="0" eaLnBrk="1" fontAlgn="base" hangingPunct="1">
              <a:spcBef>
                <a:spcPct val="20000"/>
              </a:spcBef>
              <a:spcAft>
                <a:spcPct val="0"/>
              </a:spcAft>
              <a:buChar char="»"/>
              <a:defRPr sz="1600">
                <a:solidFill>
                  <a:srgbClr val="660066"/>
                </a:solidFill>
                <a:latin typeface="+mn-lt"/>
              </a:defRPr>
            </a:lvl7pPr>
            <a:lvl8pPr marL="3429000" indent="-228600" algn="l" rtl="0" eaLnBrk="1" fontAlgn="base" hangingPunct="1">
              <a:spcBef>
                <a:spcPct val="20000"/>
              </a:spcBef>
              <a:spcAft>
                <a:spcPct val="0"/>
              </a:spcAft>
              <a:buChar char="»"/>
              <a:defRPr sz="1600">
                <a:solidFill>
                  <a:srgbClr val="660066"/>
                </a:solidFill>
                <a:latin typeface="+mn-lt"/>
              </a:defRPr>
            </a:lvl8pPr>
            <a:lvl9pPr marL="3886200" indent="-228600" algn="l" rtl="0" eaLnBrk="1" fontAlgn="base" hangingPunct="1">
              <a:spcBef>
                <a:spcPct val="20000"/>
              </a:spcBef>
              <a:spcAft>
                <a:spcPct val="0"/>
              </a:spcAft>
              <a:buChar char="»"/>
              <a:defRPr sz="1600">
                <a:solidFill>
                  <a:srgbClr val="660066"/>
                </a:solidFill>
                <a:latin typeface="+mn-lt"/>
              </a:defRPr>
            </a:lvl9pPr>
          </a:lstStyle>
          <a:p>
            <a:pPr algn="ctr"/>
            <a:r>
              <a:rPr lang="en-US" sz="9600" kern="0" dirty="0">
                <a:cs typeface="Andalus" panose="02020603050405020304" pitchFamily="18" charset="-78"/>
              </a:rPr>
              <a:t>George H. Berghorn, Ph.D. </a:t>
            </a:r>
          </a:p>
          <a:p>
            <a:pPr algn="ctr"/>
            <a:r>
              <a:rPr lang="en-US" sz="9600" kern="0" dirty="0">
                <a:cs typeface="Andalus" panose="02020603050405020304" pitchFamily="18" charset="-78"/>
              </a:rPr>
              <a:t>MSU Construction Management Program</a:t>
            </a:r>
          </a:p>
          <a:p>
            <a:pPr algn="ctr"/>
            <a:r>
              <a:rPr lang="en-US" sz="9600" kern="0" dirty="0">
                <a:cs typeface="Andalus" panose="02020603050405020304" pitchFamily="18" charset="-78"/>
              </a:rPr>
              <a:t>&amp; </a:t>
            </a:r>
          </a:p>
          <a:p>
            <a:pPr algn="ctr"/>
            <a:r>
              <a:rPr lang="en-US" sz="9600" kern="0" dirty="0">
                <a:cs typeface="Andalus" panose="02020603050405020304" pitchFamily="18" charset="-78"/>
              </a:rPr>
              <a:t>MSU Department of Forestry</a:t>
            </a:r>
            <a:r>
              <a:rPr lang="en-US" sz="8000" kern="0" dirty="0">
                <a:cs typeface="Andalus" panose="02020603050405020304" pitchFamily="18" charset="-78"/>
              </a:rPr>
              <a:t> </a:t>
            </a:r>
          </a:p>
          <a:p>
            <a:endParaRPr lang="en-US" sz="3300" kern="0" dirty="0">
              <a:cs typeface="Andalus" panose="02020603050405020304" pitchFamily="18" charset="-78"/>
            </a:endParaRPr>
          </a:p>
        </p:txBody>
      </p:sp>
      <p:sp>
        <p:nvSpPr>
          <p:cNvPr id="5" name="Rectangle 4">
            <a:extLst>
              <a:ext uri="{FF2B5EF4-FFF2-40B4-BE49-F238E27FC236}">
                <a16:creationId xmlns:a16="http://schemas.microsoft.com/office/drawing/2014/main" id="{F18FA09B-4F92-4B8E-BF6C-A192953C9CFC}"/>
              </a:ext>
            </a:extLst>
          </p:cNvPr>
          <p:cNvSpPr/>
          <p:nvPr/>
        </p:nvSpPr>
        <p:spPr>
          <a:xfrm>
            <a:off x="4543876" y="6119880"/>
            <a:ext cx="3104247" cy="369332"/>
          </a:xfrm>
          <a:prstGeom prst="rect">
            <a:avLst/>
          </a:prstGeom>
        </p:spPr>
        <p:txBody>
          <a:bodyPr wrap="none">
            <a:spAutoFit/>
          </a:bodyPr>
          <a:lstStyle/>
          <a:p>
            <a:pPr algn="ctr"/>
            <a:r>
              <a:rPr lang="en-US" dirty="0">
                <a:cs typeface="Andalus" panose="02020603050405020304" pitchFamily="18" charset="-78"/>
                <a:hlinkClick r:id="rId2"/>
              </a:rPr>
              <a:t>https://domicology.msu.edu/</a:t>
            </a:r>
            <a:r>
              <a:rPr lang="en-US" dirty="0">
                <a:cs typeface="Andalus" panose="02020603050405020304" pitchFamily="18" charset="-78"/>
              </a:rPr>
              <a:t> </a:t>
            </a:r>
          </a:p>
        </p:txBody>
      </p:sp>
    </p:spTree>
    <p:extLst>
      <p:ext uri="{BB962C8B-B14F-4D97-AF65-F5344CB8AC3E}">
        <p14:creationId xmlns:p14="http://schemas.microsoft.com/office/powerpoint/2010/main" val="4094814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8" y="685801"/>
            <a:ext cx="8229600" cy="1200329"/>
          </a:xfrm>
          <a:prstGeom prst="rect">
            <a:avLst/>
          </a:prstGeom>
        </p:spPr>
        <p:txBody>
          <a:bodyPr wrap="square">
            <a:spAutoFit/>
          </a:bodyPr>
          <a:lstStyle/>
          <a:p>
            <a:pPr algn="ctr"/>
            <a:r>
              <a:rPr lang="en-US" sz="3600" b="1" dirty="0">
                <a:solidFill>
                  <a:srgbClr val="11660C"/>
                </a:solidFill>
                <a:effectLst>
                  <a:outerShdw blurRad="38100" dist="38100" dir="2700000" algn="tl">
                    <a:srgbClr val="000000">
                      <a:alpha val="43137"/>
                    </a:srgbClr>
                  </a:outerShdw>
                </a:effectLst>
              </a:rPr>
              <a:t>To summarize: current system of abandonment</a:t>
            </a:r>
          </a:p>
        </p:txBody>
      </p:sp>
      <p:sp>
        <p:nvSpPr>
          <p:cNvPr id="6" name="TextBox 5"/>
          <p:cNvSpPr txBox="1"/>
          <p:nvPr/>
        </p:nvSpPr>
        <p:spPr>
          <a:xfrm>
            <a:off x="317783" y="2792671"/>
            <a:ext cx="1721090" cy="1021556"/>
          </a:xfrm>
          <a:prstGeom prst="roundRect">
            <a:avLst/>
          </a:prstGeom>
          <a:noFill/>
          <a:ln w="38100">
            <a:solidFill>
              <a:srgbClr val="4E794C"/>
            </a:solidFill>
          </a:ln>
        </p:spPr>
        <p:txBody>
          <a:bodyPr wrap="square" rtlCol="0" anchor="ctr">
            <a:spAutoFit/>
          </a:bodyPr>
          <a:lstStyle/>
          <a:p>
            <a:pPr lvl="0" algn="just"/>
            <a:r>
              <a:rPr lang="en-US" dirty="0"/>
              <a:t>Private owner constructs property</a:t>
            </a:r>
          </a:p>
        </p:txBody>
      </p:sp>
      <p:sp>
        <p:nvSpPr>
          <p:cNvPr id="7" name="Rounded Rectangle 6"/>
          <p:cNvSpPr/>
          <p:nvPr/>
        </p:nvSpPr>
        <p:spPr bwMode="auto">
          <a:xfrm>
            <a:off x="128337" y="3522506"/>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8" name="TextBox 7"/>
          <p:cNvSpPr txBox="1"/>
          <p:nvPr/>
        </p:nvSpPr>
        <p:spPr>
          <a:xfrm>
            <a:off x="2776243" y="2792672"/>
            <a:ext cx="1721090" cy="1021556"/>
          </a:xfrm>
          <a:prstGeom prst="roundRect">
            <a:avLst/>
          </a:prstGeom>
          <a:noFill/>
          <a:ln w="38100">
            <a:solidFill>
              <a:srgbClr val="4E794C"/>
            </a:solidFill>
          </a:ln>
        </p:spPr>
        <p:txBody>
          <a:bodyPr wrap="square" rtlCol="0" anchor="ctr">
            <a:spAutoFit/>
          </a:bodyPr>
          <a:lstStyle/>
          <a:p>
            <a:pPr lvl="0" algn="ctr">
              <a:lnSpc>
                <a:spcPct val="100000"/>
              </a:lnSpc>
            </a:pPr>
            <a:r>
              <a:rPr lang="en-US" dirty="0"/>
              <a:t>Owner</a:t>
            </a:r>
            <a:r>
              <a:rPr lang="en-US" dirty="0">
                <a:solidFill>
                  <a:srgbClr val="FF0000"/>
                </a:solidFill>
              </a:rPr>
              <a:t> </a:t>
            </a:r>
            <a:r>
              <a:rPr lang="en-US" b="1" u="sng" dirty="0">
                <a:solidFill>
                  <a:srgbClr val="FF0000"/>
                </a:solidFill>
              </a:rPr>
              <a:t>abandons</a:t>
            </a:r>
          </a:p>
          <a:p>
            <a:pPr lvl="0" algn="ctr">
              <a:lnSpc>
                <a:spcPct val="100000"/>
              </a:lnSpc>
            </a:pPr>
            <a:r>
              <a:rPr lang="en-US" dirty="0"/>
              <a:t>the structure</a:t>
            </a:r>
          </a:p>
        </p:txBody>
      </p:sp>
      <p:sp>
        <p:nvSpPr>
          <p:cNvPr id="9" name="TextBox 8"/>
          <p:cNvSpPr txBox="1"/>
          <p:nvPr/>
        </p:nvSpPr>
        <p:spPr>
          <a:xfrm>
            <a:off x="5235455" y="1886130"/>
            <a:ext cx="1721090" cy="2834640"/>
          </a:xfrm>
          <a:prstGeom prst="roundRect">
            <a:avLst/>
          </a:prstGeom>
          <a:noFill/>
          <a:ln w="38100">
            <a:solidFill>
              <a:srgbClr val="4E794C"/>
            </a:solidFill>
          </a:ln>
        </p:spPr>
        <p:txBody>
          <a:bodyPr wrap="square" rtlCol="0" anchor="ctr">
            <a:spAutoFit/>
          </a:bodyPr>
          <a:lstStyle/>
          <a:p>
            <a:pPr lvl="0" algn="ctr"/>
            <a:r>
              <a:rPr lang="en-US" dirty="0"/>
              <a:t>Abandoned structure becomes blighted</a:t>
            </a:r>
          </a:p>
          <a:p>
            <a:pPr lvl="0" algn="ctr"/>
            <a:endParaRPr lang="en-US" dirty="0"/>
          </a:p>
          <a:p>
            <a:pPr lvl="0" algn="ctr"/>
            <a:r>
              <a:rPr lang="en-US" dirty="0"/>
              <a:t>A cycle of </a:t>
            </a:r>
            <a:r>
              <a:rPr lang="en-US" b="1" i="1" u="sng" dirty="0">
                <a:solidFill>
                  <a:srgbClr val="FF0000"/>
                </a:solidFill>
              </a:rPr>
              <a:t>community decline</a:t>
            </a:r>
            <a:r>
              <a:rPr lang="en-US" b="1" dirty="0"/>
              <a:t> </a:t>
            </a:r>
            <a:r>
              <a:rPr lang="en-US" dirty="0"/>
              <a:t>is set in motion </a:t>
            </a:r>
          </a:p>
        </p:txBody>
      </p:sp>
      <p:sp>
        <p:nvSpPr>
          <p:cNvPr id="10" name="TextBox 9"/>
          <p:cNvSpPr txBox="1"/>
          <p:nvPr/>
        </p:nvSpPr>
        <p:spPr>
          <a:xfrm>
            <a:off x="7691985" y="2486205"/>
            <a:ext cx="1721090" cy="1634490"/>
          </a:xfrm>
          <a:prstGeom prst="roundRect">
            <a:avLst/>
          </a:prstGeom>
          <a:noFill/>
          <a:ln w="38100">
            <a:solidFill>
              <a:srgbClr val="4E794C"/>
            </a:solidFill>
          </a:ln>
        </p:spPr>
        <p:txBody>
          <a:bodyPr wrap="square" rtlCol="0" anchor="ctr">
            <a:spAutoFit/>
          </a:bodyPr>
          <a:lstStyle/>
          <a:p>
            <a:pPr lvl="0" algn="ctr"/>
            <a:r>
              <a:rPr lang="en-US" dirty="0"/>
              <a:t>Government is left with the burden of eliminating the structure</a:t>
            </a:r>
          </a:p>
        </p:txBody>
      </p:sp>
      <p:sp>
        <p:nvSpPr>
          <p:cNvPr id="11" name="TextBox 10"/>
          <p:cNvSpPr txBox="1"/>
          <p:nvPr/>
        </p:nvSpPr>
        <p:spPr>
          <a:xfrm>
            <a:off x="10179797" y="2639438"/>
            <a:ext cx="1721090" cy="1328023"/>
          </a:xfrm>
          <a:prstGeom prst="roundRect">
            <a:avLst/>
          </a:prstGeom>
          <a:noFill/>
          <a:ln w="38100">
            <a:solidFill>
              <a:srgbClr val="4E794C"/>
            </a:solidFill>
          </a:ln>
        </p:spPr>
        <p:txBody>
          <a:bodyPr wrap="square" rtlCol="0" anchor="ctr">
            <a:spAutoFit/>
          </a:bodyPr>
          <a:lstStyle/>
          <a:p>
            <a:pPr lvl="0" algn="ctr"/>
            <a:r>
              <a:rPr lang="en-US" b="1" u="sng" dirty="0">
                <a:solidFill>
                  <a:srgbClr val="FF0000"/>
                </a:solidFill>
              </a:rPr>
              <a:t>Taxpayers</a:t>
            </a:r>
            <a:r>
              <a:rPr lang="en-US" dirty="0"/>
              <a:t>  bear the cost of demolition and cleanup</a:t>
            </a:r>
          </a:p>
        </p:txBody>
      </p:sp>
      <p:sp>
        <p:nvSpPr>
          <p:cNvPr id="16" name="Right Arrow 15"/>
          <p:cNvSpPr/>
          <p:nvPr/>
        </p:nvSpPr>
        <p:spPr>
          <a:xfrm>
            <a:off x="9411218" y="2985097"/>
            <a:ext cx="737297"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6955211" y="2985098"/>
            <a:ext cx="687519"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4493623" y="2985098"/>
            <a:ext cx="717039"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2037016" y="2985098"/>
            <a:ext cx="705725"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093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4908" r="13756"/>
          <a:stretch/>
        </p:blipFill>
        <p:spPr bwMode="auto">
          <a:xfrm>
            <a:off x="7892716" y="1426243"/>
            <a:ext cx="3882307" cy="40817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8800" y="609600"/>
            <a:ext cx="11074400" cy="609600"/>
          </a:xfrm>
        </p:spPr>
        <p:txBody>
          <a:bodyPr/>
          <a:lstStyle/>
          <a:p>
            <a:pPr algn="ctr"/>
            <a:r>
              <a:rPr lang="en-US" dirty="0">
                <a:effectLst>
                  <a:outerShdw blurRad="38100" dist="38100" dir="2700000" algn="tl">
                    <a:srgbClr val="000000">
                      <a:alpha val="43137"/>
                    </a:srgbClr>
                  </a:outerShdw>
                </a:effectLst>
                <a:latin typeface="+mn-lt"/>
              </a:rPr>
              <a:t>WHO PAYS FOR THIS ?</a:t>
            </a:r>
          </a:p>
        </p:txBody>
      </p:sp>
      <p:sp>
        <p:nvSpPr>
          <p:cNvPr id="3" name="Content Placeholder 2"/>
          <p:cNvSpPr>
            <a:spLocks noGrp="1"/>
          </p:cNvSpPr>
          <p:nvPr>
            <p:ph idx="1"/>
          </p:nvPr>
        </p:nvSpPr>
        <p:spPr>
          <a:xfrm>
            <a:off x="0" y="1862136"/>
            <a:ext cx="7892716" cy="3548063"/>
          </a:xfrm>
        </p:spPr>
        <p:txBody>
          <a:bodyPr/>
          <a:lstStyle/>
          <a:p>
            <a:pPr lvl="1">
              <a:buFont typeface="Arial" panose="020B0604020202020204" pitchFamily="34" charset="0"/>
              <a:buChar char="•"/>
              <a:defRPr/>
            </a:pPr>
            <a:r>
              <a:rPr lang="en-US" sz="3200" b="1" i="1" dirty="0">
                <a:solidFill>
                  <a:schemeClr val="tx1"/>
                </a:solidFill>
                <a:effectLst>
                  <a:outerShdw blurRad="38100" dist="38100" dir="2700000" algn="tl">
                    <a:srgbClr val="000000">
                      <a:alpha val="43137"/>
                    </a:srgbClr>
                  </a:outerShdw>
                </a:effectLst>
                <a:cs typeface="ＭＳ Ｐゴシック" pitchFamily="-110" charset="-128"/>
              </a:rPr>
              <a:t>YOU DO!</a:t>
            </a:r>
          </a:p>
          <a:p>
            <a:pPr marL="1200150" lvl="2" indent="-285750">
              <a:buFont typeface="Arial" panose="020B0604020202020204" pitchFamily="34" charset="0"/>
              <a:buChar char="•"/>
              <a:defRPr/>
            </a:pPr>
            <a:r>
              <a:rPr lang="en-US" sz="2400" dirty="0">
                <a:cs typeface="ＭＳ Ｐゴシック" pitchFamily="-110" charset="-128"/>
              </a:rPr>
              <a:t>In general, </a:t>
            </a:r>
            <a:r>
              <a:rPr lang="en-US" sz="2400" i="1" dirty="0">
                <a:cs typeface="ＭＳ Ｐゴシック" pitchFamily="-110" charset="-128"/>
              </a:rPr>
              <a:t>when no responsible party can be held accountable</a:t>
            </a:r>
            <a:r>
              <a:rPr lang="en-US" sz="2400" dirty="0">
                <a:cs typeface="ＭＳ Ｐゴシック" pitchFamily="-110" charset="-128"/>
              </a:rPr>
              <a:t>, the </a:t>
            </a:r>
            <a:r>
              <a:rPr lang="en-US" sz="2400" dirty="0">
                <a:solidFill>
                  <a:srgbClr val="FF0000"/>
                </a:solidFill>
                <a:cs typeface="ＭＳ Ｐゴシック" pitchFamily="-110" charset="-128"/>
              </a:rPr>
              <a:t>taxpayer </a:t>
            </a:r>
            <a:r>
              <a:rPr lang="en-US" sz="2400" b="1" dirty="0">
                <a:solidFill>
                  <a:srgbClr val="FF0000"/>
                </a:solidFill>
                <a:cs typeface="ＭＳ Ｐゴシック" pitchFamily="-110" charset="-128"/>
              </a:rPr>
              <a:t>pays for blight removal</a:t>
            </a:r>
            <a:r>
              <a:rPr lang="en-US" sz="2400" dirty="0">
                <a:solidFill>
                  <a:srgbClr val="FF0000"/>
                </a:solidFill>
                <a:cs typeface="ＭＳ Ｐゴシック" pitchFamily="-110" charset="-128"/>
              </a:rPr>
              <a:t> </a:t>
            </a:r>
            <a:r>
              <a:rPr lang="en-US" sz="2400" dirty="0">
                <a:cs typeface="ＭＳ Ｐゴシック" pitchFamily="-110" charset="-128"/>
              </a:rPr>
              <a:t>and contaminated </a:t>
            </a:r>
            <a:r>
              <a:rPr lang="en-US" sz="2400" b="1" dirty="0">
                <a:solidFill>
                  <a:srgbClr val="FF0000"/>
                </a:solidFill>
                <a:cs typeface="ＭＳ Ｐゴシック" pitchFamily="-110" charset="-128"/>
              </a:rPr>
              <a:t>site clean up</a:t>
            </a:r>
            <a:r>
              <a:rPr lang="en-US" sz="2400" dirty="0">
                <a:cs typeface="ＭＳ Ｐゴシック" pitchFamily="-110" charset="-128"/>
              </a:rPr>
              <a:t>.</a:t>
            </a:r>
          </a:p>
          <a:p>
            <a:pPr marL="1200150" lvl="2" indent="-285750">
              <a:buFont typeface="Arial" panose="020B0604020202020204" pitchFamily="34" charset="0"/>
              <a:buChar char="•"/>
              <a:defRPr/>
            </a:pPr>
            <a:r>
              <a:rPr lang="en-US" sz="2400" dirty="0">
                <a:cs typeface="ＭＳ Ｐゴシック" pitchFamily="-110" charset="-128"/>
              </a:rPr>
              <a:t>For example in </a:t>
            </a:r>
            <a:r>
              <a:rPr lang="en-US" sz="2400" b="1" dirty="0">
                <a:solidFill>
                  <a:srgbClr val="FF0000"/>
                </a:solidFill>
                <a:cs typeface="ＭＳ Ｐゴシック" pitchFamily="-110" charset="-128"/>
              </a:rPr>
              <a:t>brownfield redevelopment </a:t>
            </a:r>
            <a:r>
              <a:rPr lang="en-US" sz="2400" dirty="0">
                <a:cs typeface="ＭＳ Ｐゴシック" pitchFamily="-110" charset="-128"/>
              </a:rPr>
              <a:t>the public foregoes future tax revenues to finance cleanup. </a:t>
            </a:r>
          </a:p>
          <a:p>
            <a:pPr marL="1200150" lvl="2" indent="-285750">
              <a:buFont typeface="Arial" panose="020B0604020202020204" pitchFamily="34" charset="0"/>
              <a:buChar char="•"/>
              <a:defRPr/>
            </a:pPr>
            <a:r>
              <a:rPr lang="en-US" sz="2400" dirty="0">
                <a:cs typeface="ＭＳ Ｐゴシック" pitchFamily="-110" charset="-128"/>
              </a:rPr>
              <a:t>In superfund sites (the really dangerous places) </a:t>
            </a:r>
            <a:r>
              <a:rPr lang="en-US" sz="2400" b="1" dirty="0">
                <a:cs typeface="ＭＳ Ｐゴシック" pitchFamily="-110" charset="-128"/>
              </a:rPr>
              <a:t>we also pay just to </a:t>
            </a:r>
            <a:r>
              <a:rPr lang="en-US" sz="2400" b="1" dirty="0">
                <a:solidFill>
                  <a:srgbClr val="FF0000"/>
                </a:solidFill>
                <a:cs typeface="ＭＳ Ｐゴシック" pitchFamily="-110" charset="-128"/>
              </a:rPr>
              <a:t>remove the toxic materials</a:t>
            </a:r>
          </a:p>
          <a:p>
            <a:pPr marL="1200150" lvl="2" indent="-285750">
              <a:buFont typeface="Arial" panose="020B0604020202020204" pitchFamily="34" charset="0"/>
              <a:buChar char="•"/>
              <a:defRPr/>
            </a:pPr>
            <a:endParaRPr lang="en-US" dirty="0">
              <a:cs typeface="ＭＳ Ｐゴシック" pitchFamily="-110" charset="-128"/>
            </a:endParaRPr>
          </a:p>
          <a:p>
            <a:pPr marL="1657350" lvl="3" indent="-285750">
              <a:buFont typeface="Arial" panose="020B0604020202020204" pitchFamily="34" charset="0"/>
              <a:buChar char="•"/>
              <a:defRPr/>
            </a:pPr>
            <a:endParaRPr lang="en-US" b="1" dirty="0">
              <a:cs typeface="ＭＳ Ｐゴシック" pitchFamily="-110" charset="-128"/>
            </a:endParaRPr>
          </a:p>
          <a:p>
            <a:endParaRPr lang="en-US" dirty="0"/>
          </a:p>
        </p:txBody>
      </p:sp>
    </p:spTree>
    <p:extLst>
      <p:ext uri="{BB962C8B-B14F-4D97-AF65-F5344CB8AC3E}">
        <p14:creationId xmlns:p14="http://schemas.microsoft.com/office/powerpoint/2010/main" val="2243440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bwMode="auto">
          <a:xfrm>
            <a:off x="1016000" y="1429512"/>
            <a:ext cx="10160000" cy="39989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0000"/>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rgbClr val="000000"/>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rgbClr val="000000"/>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rgbClr val="000000"/>
                </a:solidFill>
                <a:latin typeface="+mn-lt"/>
                <a:ea typeface="ＭＳ Ｐゴシック" pitchFamily="-110" charset="-128"/>
              </a:defRPr>
            </a:lvl5pPr>
            <a:lvl6pPr marL="2514600" indent="-228600" algn="l" rtl="0" eaLnBrk="1" fontAlgn="base" hangingPunct="1">
              <a:spcBef>
                <a:spcPct val="20000"/>
              </a:spcBef>
              <a:spcAft>
                <a:spcPct val="0"/>
              </a:spcAft>
              <a:buChar char="»"/>
              <a:defRPr sz="1600">
                <a:solidFill>
                  <a:srgbClr val="660066"/>
                </a:solidFill>
                <a:latin typeface="+mn-lt"/>
              </a:defRPr>
            </a:lvl6pPr>
            <a:lvl7pPr marL="2971800" indent="-228600" algn="l" rtl="0" eaLnBrk="1" fontAlgn="base" hangingPunct="1">
              <a:spcBef>
                <a:spcPct val="20000"/>
              </a:spcBef>
              <a:spcAft>
                <a:spcPct val="0"/>
              </a:spcAft>
              <a:buChar char="»"/>
              <a:defRPr sz="1600">
                <a:solidFill>
                  <a:srgbClr val="660066"/>
                </a:solidFill>
                <a:latin typeface="+mn-lt"/>
              </a:defRPr>
            </a:lvl7pPr>
            <a:lvl8pPr marL="3429000" indent="-228600" algn="l" rtl="0" eaLnBrk="1" fontAlgn="base" hangingPunct="1">
              <a:spcBef>
                <a:spcPct val="20000"/>
              </a:spcBef>
              <a:spcAft>
                <a:spcPct val="0"/>
              </a:spcAft>
              <a:buChar char="»"/>
              <a:defRPr sz="1600">
                <a:solidFill>
                  <a:srgbClr val="660066"/>
                </a:solidFill>
                <a:latin typeface="+mn-lt"/>
              </a:defRPr>
            </a:lvl8pPr>
            <a:lvl9pPr marL="3886200" indent="-228600" algn="l" rtl="0" eaLnBrk="1" fontAlgn="base" hangingPunct="1">
              <a:spcBef>
                <a:spcPct val="20000"/>
              </a:spcBef>
              <a:spcAft>
                <a:spcPct val="0"/>
              </a:spcAft>
              <a:buChar char="»"/>
              <a:defRPr sz="1600">
                <a:solidFill>
                  <a:srgbClr val="660066"/>
                </a:solidFill>
                <a:latin typeface="+mn-lt"/>
              </a:defRPr>
            </a:lvl9pPr>
          </a:lstStyle>
          <a:p>
            <a:pPr marL="0" indent="0" algn="ctr">
              <a:lnSpc>
                <a:spcPct val="150000"/>
              </a:lnSpc>
              <a:buFontTx/>
              <a:buNone/>
            </a:pPr>
            <a:r>
              <a:rPr lang="en-US" sz="2800" b="1" u="sng" kern="0" dirty="0">
                <a:solidFill>
                  <a:srgbClr val="FF0000"/>
                </a:solidFill>
              </a:rPr>
              <a:t>NOT GOOD </a:t>
            </a:r>
            <a:r>
              <a:rPr lang="en-US" sz="2800" kern="0" dirty="0">
                <a:solidFill>
                  <a:schemeClr val="tx1"/>
                </a:solidFill>
              </a:rPr>
              <a:t>for people and places:</a:t>
            </a:r>
          </a:p>
          <a:p>
            <a:pPr marL="0" indent="0" algn="ctr">
              <a:lnSpc>
                <a:spcPct val="150000"/>
              </a:lnSpc>
              <a:buFontTx/>
              <a:buNone/>
            </a:pPr>
            <a:endParaRPr lang="en-US" sz="1000" kern="0" dirty="0">
              <a:solidFill>
                <a:schemeClr val="tx1"/>
              </a:solidFill>
            </a:endParaRPr>
          </a:p>
          <a:p>
            <a:pPr>
              <a:lnSpc>
                <a:spcPct val="150000"/>
              </a:lnSpc>
            </a:pPr>
            <a:r>
              <a:rPr lang="en-US" kern="0" dirty="0">
                <a:solidFill>
                  <a:schemeClr val="tx1"/>
                </a:solidFill>
              </a:rPr>
              <a:t>It presents clear </a:t>
            </a:r>
            <a:r>
              <a:rPr lang="en-US" b="1" u="sng" kern="0" dirty="0">
                <a:solidFill>
                  <a:srgbClr val="FF0000"/>
                </a:solidFill>
              </a:rPr>
              <a:t>health and safety hazards</a:t>
            </a:r>
            <a:endParaRPr lang="en-US" u="sng" kern="0" dirty="0">
              <a:solidFill>
                <a:srgbClr val="FF0000"/>
              </a:solidFill>
            </a:endParaRPr>
          </a:p>
          <a:p>
            <a:pPr>
              <a:lnSpc>
                <a:spcPct val="150000"/>
              </a:lnSpc>
            </a:pPr>
            <a:r>
              <a:rPr lang="en-US" kern="0" dirty="0">
                <a:solidFill>
                  <a:schemeClr val="tx1"/>
                </a:solidFill>
              </a:rPr>
              <a:t>It is </a:t>
            </a:r>
            <a:r>
              <a:rPr lang="en-US" b="1" u="sng" kern="0" dirty="0">
                <a:solidFill>
                  <a:srgbClr val="FF0000"/>
                </a:solidFill>
              </a:rPr>
              <a:t>expensive</a:t>
            </a:r>
            <a:r>
              <a:rPr lang="en-US" kern="0" dirty="0">
                <a:solidFill>
                  <a:schemeClr val="tx1"/>
                </a:solidFill>
              </a:rPr>
              <a:t> and we are </a:t>
            </a:r>
            <a:r>
              <a:rPr lang="en-US" b="1" kern="0" dirty="0">
                <a:solidFill>
                  <a:schemeClr val="tx1"/>
                </a:solidFill>
              </a:rPr>
              <a:t>paying for it</a:t>
            </a:r>
          </a:p>
          <a:p>
            <a:pPr>
              <a:lnSpc>
                <a:spcPct val="150000"/>
              </a:lnSpc>
            </a:pPr>
            <a:r>
              <a:rPr lang="en-US" kern="0" dirty="0">
                <a:solidFill>
                  <a:schemeClr val="tx1"/>
                </a:solidFill>
              </a:rPr>
              <a:t>It is an </a:t>
            </a:r>
            <a:r>
              <a:rPr lang="en-US" b="1" u="sng" kern="0" dirty="0">
                <a:solidFill>
                  <a:srgbClr val="FF0000"/>
                </a:solidFill>
              </a:rPr>
              <a:t>unsustainable</a:t>
            </a:r>
            <a:r>
              <a:rPr lang="en-US" kern="0" dirty="0">
                <a:solidFill>
                  <a:schemeClr val="tx1"/>
                </a:solidFill>
              </a:rPr>
              <a:t> use/abuse of resources</a:t>
            </a:r>
          </a:p>
          <a:p>
            <a:pPr algn="ctr">
              <a:lnSpc>
                <a:spcPct val="150000"/>
              </a:lnSpc>
            </a:pPr>
            <a:endParaRPr lang="en-US" sz="1000" kern="0" dirty="0">
              <a:solidFill>
                <a:schemeClr val="tx1"/>
              </a:solidFill>
            </a:endParaRPr>
          </a:p>
          <a:p>
            <a:pPr marL="0" indent="0" algn="ctr">
              <a:lnSpc>
                <a:spcPct val="150000"/>
              </a:lnSpc>
              <a:buFontTx/>
              <a:buNone/>
            </a:pPr>
            <a:r>
              <a:rPr lang="en-US" sz="2800" kern="0" dirty="0"/>
              <a:t>This is </a:t>
            </a:r>
            <a:r>
              <a:rPr lang="en-US" sz="2800" b="1" u="sng" kern="0" dirty="0">
                <a:solidFill>
                  <a:srgbClr val="FF0000"/>
                </a:solidFill>
              </a:rPr>
              <a:t>our issue!</a:t>
            </a:r>
          </a:p>
          <a:p>
            <a:endParaRPr lang="en-US" kern="0" dirty="0"/>
          </a:p>
        </p:txBody>
      </p:sp>
      <p:sp>
        <p:nvSpPr>
          <p:cNvPr id="2" name="Title 1"/>
          <p:cNvSpPr>
            <a:spLocks noGrp="1"/>
          </p:cNvSpPr>
          <p:nvPr>
            <p:ph type="title"/>
          </p:nvPr>
        </p:nvSpPr>
        <p:spPr>
          <a:xfrm>
            <a:off x="558800" y="609600"/>
            <a:ext cx="11074400" cy="609600"/>
          </a:xfrm>
        </p:spPr>
        <p:txBody>
          <a:bodyPr/>
          <a:lstStyle/>
          <a:p>
            <a:pPr algn="ctr"/>
            <a:r>
              <a:rPr lang="en-US" sz="3300" dirty="0">
                <a:effectLst>
                  <a:outerShdw blurRad="38100" dist="38100" dir="2700000" algn="tl">
                    <a:srgbClr val="000000">
                      <a:alpha val="43137"/>
                    </a:srgbClr>
                  </a:outerShdw>
                </a:effectLst>
                <a:latin typeface="+mn-lt"/>
              </a:rPr>
              <a:t>Summary of structural abandonment</a:t>
            </a:r>
          </a:p>
        </p:txBody>
      </p:sp>
      <p:sp>
        <p:nvSpPr>
          <p:cNvPr id="3" name="Rectangle 2"/>
          <p:cNvSpPr/>
          <p:nvPr/>
        </p:nvSpPr>
        <p:spPr>
          <a:xfrm>
            <a:off x="684663" y="5279575"/>
            <a:ext cx="10822675" cy="923330"/>
          </a:xfrm>
          <a:prstGeom prst="rect">
            <a:avLst/>
          </a:prstGeom>
        </p:spPr>
        <p:txBody>
          <a:bodyPr wrap="square">
            <a:spAutoFit/>
          </a:bodyPr>
          <a:lstStyle/>
          <a:p>
            <a:pPr lvl="0" algn="ctr"/>
            <a:r>
              <a:rPr lang="en-US" sz="5400" b="1" u="sng" dirty="0">
                <a:solidFill>
                  <a:srgbClr val="FF0000"/>
                </a:solidFill>
                <a:effectLst>
                  <a:outerShdw blurRad="38100" dist="38100" dir="2700000" algn="tl">
                    <a:srgbClr val="000000">
                      <a:alpha val="43137"/>
                    </a:srgbClr>
                  </a:outerShdw>
                </a:effectLst>
              </a:rPr>
              <a:t>SO WHY DO WE ALLOW IT?</a:t>
            </a:r>
          </a:p>
        </p:txBody>
      </p:sp>
    </p:spTree>
    <p:extLst>
      <p:ext uri="{BB962C8B-B14F-4D97-AF65-F5344CB8AC3E}">
        <p14:creationId xmlns:p14="http://schemas.microsoft.com/office/powerpoint/2010/main" val="41591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609600"/>
            <a:ext cx="11074400" cy="609600"/>
          </a:xfrm>
        </p:spPr>
        <p:txBody>
          <a:bodyPr/>
          <a:lstStyle/>
          <a:p>
            <a:pPr algn="ctr"/>
            <a:r>
              <a:rPr lang="en-US" dirty="0">
                <a:effectLst>
                  <a:outerShdw blurRad="38100" dist="38100" dir="2700000" algn="tl">
                    <a:srgbClr val="000000">
                      <a:alpha val="43137"/>
                    </a:srgbClr>
                  </a:outerShdw>
                </a:effectLst>
                <a:latin typeface="+mn-lt"/>
              </a:rPr>
              <a:t>A New Structural Paradigm</a:t>
            </a:r>
          </a:p>
        </p:txBody>
      </p:sp>
      <p:sp>
        <p:nvSpPr>
          <p:cNvPr id="3" name="Content Placeholder 2"/>
          <p:cNvSpPr>
            <a:spLocks noGrp="1"/>
          </p:cNvSpPr>
          <p:nvPr>
            <p:ph idx="1"/>
          </p:nvPr>
        </p:nvSpPr>
        <p:spPr>
          <a:xfrm>
            <a:off x="713873" y="1683969"/>
            <a:ext cx="10764253" cy="3432313"/>
          </a:xfrm>
        </p:spPr>
        <p:txBody>
          <a:bodyPr/>
          <a:lstStyle/>
          <a:p>
            <a:pPr marL="0" indent="0">
              <a:buNone/>
            </a:pPr>
            <a:r>
              <a:rPr lang="en-US" dirty="0"/>
              <a:t>Recognize that the built environment: </a:t>
            </a:r>
          </a:p>
          <a:p>
            <a:r>
              <a:rPr lang="en-US" b="1" u="sng" dirty="0">
                <a:solidFill>
                  <a:srgbClr val="FF0000"/>
                </a:solidFill>
              </a:rPr>
              <a:t>Has a life cycle</a:t>
            </a:r>
          </a:p>
          <a:p>
            <a:r>
              <a:rPr lang="en-US" b="1" u="sng" dirty="0">
                <a:solidFill>
                  <a:srgbClr val="FF0000"/>
                </a:solidFill>
              </a:rPr>
              <a:t>Plan, design, construct, use, reuse &amp; deconstruct</a:t>
            </a:r>
            <a:r>
              <a:rPr lang="en-US" b="1" dirty="0">
                <a:solidFill>
                  <a:srgbClr val="FF0000"/>
                </a:solidFill>
              </a:rPr>
              <a:t> </a:t>
            </a:r>
            <a:r>
              <a:rPr lang="en-US" dirty="0"/>
              <a:t>with this life cycle in mind</a:t>
            </a:r>
          </a:p>
          <a:p>
            <a:r>
              <a:rPr lang="en-US" dirty="0"/>
              <a:t>Develop public policies to provide </a:t>
            </a:r>
            <a:r>
              <a:rPr lang="en-US" b="1" u="sng" dirty="0">
                <a:solidFill>
                  <a:srgbClr val="FF0000"/>
                </a:solidFill>
              </a:rPr>
              <a:t>financial assurances</a:t>
            </a:r>
            <a:r>
              <a:rPr lang="en-US" b="1" dirty="0"/>
              <a:t> </a:t>
            </a:r>
            <a:r>
              <a:rPr lang="en-US" dirty="0"/>
              <a:t>that at the end of a structures useful life there would be the necessary </a:t>
            </a:r>
            <a:r>
              <a:rPr lang="en-US" b="1" u="sng" dirty="0">
                <a:solidFill>
                  <a:srgbClr val="FF0000"/>
                </a:solidFill>
              </a:rPr>
              <a:t>resources to remove the structure</a:t>
            </a:r>
          </a:p>
          <a:p>
            <a:r>
              <a:rPr lang="en-US" b="1" u="sng" dirty="0">
                <a:solidFill>
                  <a:srgbClr val="FF0000"/>
                </a:solidFill>
              </a:rPr>
              <a:t>Support product development </a:t>
            </a:r>
            <a:r>
              <a:rPr lang="en-US" dirty="0">
                <a:solidFill>
                  <a:srgbClr val="FF0000"/>
                </a:solidFill>
              </a:rPr>
              <a:t>that reuses salvage materials</a:t>
            </a:r>
          </a:p>
          <a:p>
            <a:r>
              <a:rPr lang="en-US" b="1" u="sng" dirty="0">
                <a:solidFill>
                  <a:srgbClr val="FF0000"/>
                </a:solidFill>
              </a:rPr>
              <a:t>Support businesses </a:t>
            </a:r>
            <a:r>
              <a:rPr lang="en-US" dirty="0">
                <a:solidFill>
                  <a:srgbClr val="FF0000"/>
                </a:solidFill>
              </a:rPr>
              <a:t>that collect and sale </a:t>
            </a:r>
            <a:r>
              <a:rPr lang="en-US" dirty="0">
                <a:solidFill>
                  <a:schemeClr val="tx1"/>
                </a:solidFill>
              </a:rPr>
              <a:t>these products </a:t>
            </a:r>
          </a:p>
          <a:p>
            <a:r>
              <a:rPr lang="en-US" b="1" u="sng" dirty="0">
                <a:solidFill>
                  <a:srgbClr val="FF0000"/>
                </a:solidFill>
              </a:rPr>
              <a:t>Encourage consumers to purchase </a:t>
            </a:r>
            <a:r>
              <a:rPr lang="en-US" dirty="0">
                <a:solidFill>
                  <a:schemeClr val="tx1"/>
                </a:solidFill>
              </a:rPr>
              <a:t>these products where appropriate</a:t>
            </a:r>
          </a:p>
          <a:p>
            <a:pPr marL="0" indent="0">
              <a:buNone/>
            </a:pPr>
            <a:endParaRPr lang="en-US" sz="2800" dirty="0">
              <a:solidFill>
                <a:schemeClr val="tx1"/>
              </a:solidFill>
            </a:endParaRPr>
          </a:p>
        </p:txBody>
      </p:sp>
    </p:spTree>
    <p:extLst>
      <p:ext uri="{BB962C8B-B14F-4D97-AF65-F5344CB8AC3E}">
        <p14:creationId xmlns:p14="http://schemas.microsoft.com/office/powerpoint/2010/main" val="1232832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62350" y="365059"/>
            <a:ext cx="5067300" cy="1077218"/>
          </a:xfrm>
          <a:prstGeom prst="rect">
            <a:avLst/>
          </a:prstGeom>
          <a:noFill/>
        </p:spPr>
        <p:txBody>
          <a:bodyPr wrap="square" rtlCol="0">
            <a:spAutoFit/>
          </a:bodyPr>
          <a:lstStyle/>
          <a:p>
            <a:pPr algn="ctr"/>
            <a:r>
              <a:rPr lang="en-US" sz="3200" b="1" dirty="0">
                <a:solidFill>
                  <a:srgbClr val="006600"/>
                </a:solidFill>
                <a:effectLst>
                  <a:outerShdw blurRad="38100" dist="38100" dir="2700000" algn="tl">
                    <a:srgbClr val="000000">
                      <a:alpha val="43137"/>
                    </a:srgbClr>
                  </a:outerShdw>
                </a:effectLst>
              </a:rPr>
              <a:t>The Alternative Paradigm</a:t>
            </a:r>
          </a:p>
          <a:p>
            <a:pPr algn="ctr"/>
            <a:endParaRPr lang="en-US" sz="3200" b="1" dirty="0">
              <a:solidFill>
                <a:srgbClr val="006600"/>
              </a:solidFill>
              <a:effectLst>
                <a:outerShdw blurRad="38100" dist="38100" dir="2700000" algn="tl">
                  <a:srgbClr val="000000">
                    <a:alpha val="43137"/>
                  </a:srgbClr>
                </a:outerShdw>
              </a:effectLst>
            </a:endParaRPr>
          </a:p>
        </p:txBody>
      </p:sp>
      <p:sp>
        <p:nvSpPr>
          <p:cNvPr id="14" name="TextBox 13"/>
          <p:cNvSpPr txBox="1"/>
          <p:nvPr/>
        </p:nvSpPr>
        <p:spPr>
          <a:xfrm>
            <a:off x="4967129" y="991099"/>
            <a:ext cx="2286000" cy="2011680"/>
          </a:xfrm>
          <a:prstGeom prst="roundRect">
            <a:avLst/>
          </a:prstGeom>
          <a:noFill/>
          <a:ln w="38100">
            <a:solidFill>
              <a:srgbClr val="4E794C"/>
            </a:solidFill>
          </a:ln>
        </p:spPr>
        <p:txBody>
          <a:bodyPr wrap="square" rtlCol="0">
            <a:spAutoFit/>
          </a:bodyPr>
          <a:lstStyle/>
          <a:p>
            <a:pPr lvl="0" algn="ctr"/>
            <a:r>
              <a:rPr lang="en-US" dirty="0">
                <a:latin typeface="Arial" panose="020B0604020202020204" pitchFamily="34" charset="0"/>
                <a:cs typeface="Arial" panose="020B0604020202020204" pitchFamily="34" charset="0"/>
              </a:rPr>
              <a:t>Owner constructs  facility and anticipates end of useful life and designs accordingly</a:t>
            </a:r>
          </a:p>
          <a:p>
            <a:pPr lvl="0" algn="ctr"/>
            <a:endParaRPr lang="en-US" dirty="0"/>
          </a:p>
        </p:txBody>
      </p:sp>
      <p:sp>
        <p:nvSpPr>
          <p:cNvPr id="15" name="Rounded Rectangle 14"/>
          <p:cNvSpPr/>
          <p:nvPr/>
        </p:nvSpPr>
        <p:spPr bwMode="auto">
          <a:xfrm>
            <a:off x="0" y="3002779"/>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20" name="TextBox 19"/>
          <p:cNvSpPr txBox="1"/>
          <p:nvPr/>
        </p:nvSpPr>
        <p:spPr>
          <a:xfrm>
            <a:off x="8498666" y="2478672"/>
            <a:ext cx="2286000" cy="2011680"/>
          </a:xfrm>
          <a:prstGeom prst="roundRect">
            <a:avLst/>
          </a:prstGeom>
          <a:noFill/>
          <a:ln w="38100">
            <a:solidFill>
              <a:srgbClr val="4E794C"/>
            </a:solidFill>
          </a:ln>
        </p:spPr>
        <p:txBody>
          <a:bodyPr wrap="square" rtlCol="0">
            <a:spAutoFit/>
          </a:bodyPr>
          <a:lstStyle/>
          <a:p>
            <a:pPr lvl="0" algn="ctr"/>
            <a:r>
              <a:rPr lang="en-US" dirty="0">
                <a:latin typeface="Arial" panose="020B0604020202020204" pitchFamily="34" charset="0"/>
                <a:cs typeface="Arial" panose="020B0604020202020204" pitchFamily="34" charset="0"/>
              </a:rPr>
              <a:t>Over time structure is used and reused</a:t>
            </a:r>
          </a:p>
          <a:p>
            <a:pPr lvl="0" algn="ctr"/>
            <a:endParaRPr lang="en-US" dirty="0"/>
          </a:p>
        </p:txBody>
      </p:sp>
      <p:sp>
        <p:nvSpPr>
          <p:cNvPr id="21" name="TextBox 20"/>
          <p:cNvSpPr txBox="1"/>
          <p:nvPr/>
        </p:nvSpPr>
        <p:spPr>
          <a:xfrm>
            <a:off x="6427870" y="4490352"/>
            <a:ext cx="2286000" cy="1975009"/>
          </a:xfrm>
          <a:prstGeom prst="roundRect">
            <a:avLst/>
          </a:prstGeom>
          <a:noFill/>
          <a:ln w="38100">
            <a:solidFill>
              <a:srgbClr val="4E794C"/>
            </a:solidFill>
          </a:ln>
        </p:spPr>
        <p:txBody>
          <a:bodyPr wrap="square" rtlCol="0">
            <a:spAutoFit/>
          </a:bodyPr>
          <a:lstStyle/>
          <a:p>
            <a:pPr lvl="0" algn="ctr"/>
            <a:r>
              <a:rPr lang="en-US" dirty="0">
                <a:latin typeface="Arial" panose="020B0604020202020204" pitchFamily="34" charset="0"/>
                <a:cs typeface="Arial" panose="020B0604020202020204" pitchFamily="34" charset="0"/>
              </a:rPr>
              <a:t>Structure is </a:t>
            </a:r>
            <a:r>
              <a:rPr lang="en-US" b="1" u="sng" dirty="0">
                <a:solidFill>
                  <a:srgbClr val="FF0000"/>
                </a:solidFill>
                <a:latin typeface="Arial" panose="020B0604020202020204" pitchFamily="34" charset="0"/>
                <a:cs typeface="Arial" panose="020B0604020202020204" pitchFamily="34" charset="0"/>
              </a:rPr>
              <a:t>deconstructed</a:t>
            </a:r>
            <a:r>
              <a:rPr lang="en-US" sz="2000"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with funds from the bond/insurance</a:t>
            </a:r>
          </a:p>
          <a:p>
            <a:pPr lvl="0" algn="ctr"/>
            <a:r>
              <a:rPr lang="en-US" dirty="0">
                <a:latin typeface="Arial" panose="020B0604020202020204" pitchFamily="34" charset="0"/>
                <a:cs typeface="Arial" panose="020B0604020202020204" pitchFamily="34" charset="0"/>
              </a:rPr>
              <a:t> </a:t>
            </a:r>
          </a:p>
        </p:txBody>
      </p:sp>
      <p:sp>
        <p:nvSpPr>
          <p:cNvPr id="22" name="TextBox 21"/>
          <p:cNvSpPr txBox="1"/>
          <p:nvPr/>
        </p:nvSpPr>
        <p:spPr>
          <a:xfrm>
            <a:off x="3619802" y="4437260"/>
            <a:ext cx="2286000" cy="2247424"/>
          </a:xfrm>
          <a:prstGeom prst="roundRect">
            <a:avLst/>
          </a:prstGeom>
          <a:noFill/>
          <a:ln w="38100">
            <a:solidFill>
              <a:srgbClr val="4E794C"/>
            </a:solidFill>
          </a:ln>
        </p:spPr>
        <p:txBody>
          <a:bodyPr wrap="square" rtlCol="0">
            <a:spAutoFit/>
          </a:bodyPr>
          <a:lstStyle/>
          <a:p>
            <a:pPr lvl="0" algn="ctr"/>
            <a:r>
              <a:rPr lang="en-US" b="1" i="1" dirty="0">
                <a:solidFill>
                  <a:srgbClr val="FF0000"/>
                </a:solidFill>
                <a:latin typeface="Arial" panose="020B0604020202020204" pitchFamily="34" charset="0"/>
                <a:cs typeface="Arial" panose="020B0604020202020204" pitchFamily="34" charset="0"/>
              </a:rPr>
              <a:t>Consumer-occupant</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assumes cost of deconstruction</a:t>
            </a:r>
          </a:p>
          <a:p>
            <a:pPr lvl="0" algn="ctr"/>
            <a:r>
              <a:rPr lang="en-US" b="1" dirty="0">
                <a:solidFill>
                  <a:srgbClr val="FF0000"/>
                </a:solidFill>
              </a:rPr>
              <a:t>NOT GENERAL TAXPAYER!</a:t>
            </a:r>
          </a:p>
          <a:p>
            <a:pPr lvl="0"/>
            <a:endParaRPr lang="en-US" b="1" i="1" dirty="0">
              <a:solidFill>
                <a:srgbClr val="FF0000"/>
              </a:solidFill>
              <a:latin typeface="Arial" panose="020B0604020202020204" pitchFamily="34" charset="0"/>
              <a:cs typeface="Arial" panose="020B0604020202020204" pitchFamily="34" charset="0"/>
            </a:endParaRPr>
          </a:p>
        </p:txBody>
      </p:sp>
      <p:sp>
        <p:nvSpPr>
          <p:cNvPr id="23" name="TextBox 22"/>
          <p:cNvSpPr txBox="1"/>
          <p:nvPr/>
        </p:nvSpPr>
        <p:spPr>
          <a:xfrm>
            <a:off x="1273915" y="2425580"/>
            <a:ext cx="2286000" cy="2011680"/>
          </a:xfrm>
          <a:prstGeom prst="roundRect">
            <a:avLst/>
          </a:prstGeom>
          <a:noFill/>
          <a:ln w="38100">
            <a:solidFill>
              <a:srgbClr val="4E794C"/>
            </a:solidFill>
          </a:ln>
        </p:spPr>
        <p:txBody>
          <a:bodyPr wrap="square" rtlCol="0">
            <a:spAutoFit/>
          </a:bodyPr>
          <a:lstStyle/>
          <a:p>
            <a:pPr lvl="0" algn="ctr"/>
            <a:r>
              <a:rPr lang="en-US" dirty="0">
                <a:latin typeface="Arial" panose="020B0604020202020204" pitchFamily="34" charset="0"/>
                <a:cs typeface="Arial" panose="020B0604020202020204" pitchFamily="34" charset="0"/>
              </a:rPr>
              <a:t>The parcel is returned to the original state</a:t>
            </a:r>
          </a:p>
          <a:p>
            <a:pPr lvl="0" algn="ctr"/>
            <a:r>
              <a:rPr lang="en-US" b="1" i="1" dirty="0">
                <a:solidFill>
                  <a:srgbClr val="FF0000"/>
                </a:solidFill>
                <a:latin typeface="Arial" panose="020B0604020202020204" pitchFamily="34" charset="0"/>
                <a:cs typeface="Arial" panose="020B0604020202020204" pitchFamily="34" charset="0"/>
              </a:rPr>
              <a:t>Blight and abandonment prevented!</a:t>
            </a:r>
            <a:endParaRPr lang="en-US" b="1" dirty="0">
              <a:solidFill>
                <a:srgbClr val="FF0000"/>
              </a:solidFill>
            </a:endParaRPr>
          </a:p>
        </p:txBody>
      </p:sp>
      <p:sp>
        <p:nvSpPr>
          <p:cNvPr id="24" name="Right Arrow 23"/>
          <p:cNvSpPr/>
          <p:nvPr/>
        </p:nvSpPr>
        <p:spPr>
          <a:xfrm rot="20533559">
            <a:off x="3134309" y="1935823"/>
            <a:ext cx="1933141"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3324308">
            <a:off x="2946036" y="4307223"/>
            <a:ext cx="1097280"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0800000">
            <a:off x="5607926" y="4801488"/>
            <a:ext cx="976148"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8729562">
            <a:off x="8315426" y="4365366"/>
            <a:ext cx="1005840"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540899">
            <a:off x="7095720" y="1892517"/>
            <a:ext cx="1880035" cy="537407"/>
          </a:xfrm>
          <a:prstGeom prst="rightArrow">
            <a:avLst/>
          </a:prstGeom>
          <a:solidFill>
            <a:schemeClr val="bg1"/>
          </a:solidFill>
          <a:ln w="38100">
            <a:solidFill>
              <a:srgbClr val="4E7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94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633663" y="304528"/>
            <a:ext cx="13459327" cy="1325563"/>
          </a:xfrm>
          <a:prstGeom prst="rect">
            <a:avLst/>
          </a:prstGeom>
        </p:spPr>
        <p:txBody>
          <a:bodyPr/>
          <a:lstStyle>
            <a:lvl1pPr algn="l" rtl="0" eaLnBrk="0" fontAlgn="base" hangingPunct="0">
              <a:spcBef>
                <a:spcPct val="0"/>
              </a:spcBef>
              <a:spcAft>
                <a:spcPct val="0"/>
              </a:spcAft>
              <a:defRPr sz="3200" b="1">
                <a:solidFill>
                  <a:srgbClr val="476903"/>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b="1">
                <a:solidFill>
                  <a:srgbClr val="476903"/>
                </a:solidFill>
                <a:latin typeface="Times" pitchFamily="48" charset="0"/>
              </a:defRPr>
            </a:lvl6pPr>
            <a:lvl7pPr marL="914400" algn="l" rtl="0" eaLnBrk="1" fontAlgn="base" hangingPunct="1">
              <a:spcBef>
                <a:spcPct val="0"/>
              </a:spcBef>
              <a:spcAft>
                <a:spcPct val="0"/>
              </a:spcAft>
              <a:defRPr sz="3200" b="1">
                <a:solidFill>
                  <a:srgbClr val="476903"/>
                </a:solidFill>
                <a:latin typeface="Times" pitchFamily="48" charset="0"/>
              </a:defRPr>
            </a:lvl7pPr>
            <a:lvl8pPr marL="1371600" algn="l" rtl="0" eaLnBrk="1" fontAlgn="base" hangingPunct="1">
              <a:spcBef>
                <a:spcPct val="0"/>
              </a:spcBef>
              <a:spcAft>
                <a:spcPct val="0"/>
              </a:spcAft>
              <a:defRPr sz="3200" b="1">
                <a:solidFill>
                  <a:srgbClr val="476903"/>
                </a:solidFill>
                <a:latin typeface="Times" pitchFamily="48" charset="0"/>
              </a:defRPr>
            </a:lvl8pPr>
            <a:lvl9pPr marL="1828800" algn="l" rtl="0" eaLnBrk="1" fontAlgn="base" hangingPunct="1">
              <a:spcBef>
                <a:spcPct val="0"/>
              </a:spcBef>
              <a:spcAft>
                <a:spcPct val="0"/>
              </a:spcAft>
              <a:defRPr sz="3200" b="1">
                <a:solidFill>
                  <a:srgbClr val="476903"/>
                </a:solidFill>
                <a:latin typeface="Times" pitchFamily="48" charset="0"/>
              </a:defRPr>
            </a:lvl9pPr>
          </a:lstStyle>
          <a:p>
            <a:pPr algn="ctr"/>
            <a:r>
              <a:rPr lang="en-US" sz="2400" kern="0" dirty="0">
                <a:effectLst>
                  <a:outerShdw blurRad="38100" dist="38100" dir="2700000" algn="tl">
                    <a:srgbClr val="000000">
                      <a:alpha val="43137"/>
                    </a:srgbClr>
                  </a:outerShdw>
                </a:effectLst>
                <a:latin typeface="+mn-lt"/>
              </a:rPr>
              <a:t> New Structural Paradigm: </a:t>
            </a:r>
          </a:p>
          <a:p>
            <a:pPr algn="ctr"/>
            <a:r>
              <a:rPr lang="en-US" kern="0" dirty="0">
                <a:effectLst>
                  <a:outerShdw blurRad="38100" dist="38100" dir="2700000" algn="tl">
                    <a:srgbClr val="000000">
                      <a:alpha val="43137"/>
                    </a:srgbClr>
                  </a:outerShdw>
                </a:effectLst>
                <a:latin typeface="+mn-lt"/>
              </a:rPr>
              <a:t>Circular Built Environment Ecosystem</a:t>
            </a:r>
          </a:p>
        </p:txBody>
      </p:sp>
      <p:pic>
        <p:nvPicPr>
          <p:cNvPr id="17" name="Content Placeholder 3"/>
          <p:cNvPicPr>
            <a:picLocks noChangeAspect="1"/>
          </p:cNvPicPr>
          <p:nvPr/>
        </p:nvPicPr>
        <p:blipFill>
          <a:blip r:embed="rId3"/>
          <a:stretch>
            <a:fillRect/>
          </a:stretch>
        </p:blipFill>
        <p:spPr>
          <a:xfrm>
            <a:off x="2233668" y="1825625"/>
            <a:ext cx="8205926" cy="435133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17" t="14485" r="1116" b="2691"/>
          <a:stretch/>
        </p:blipFill>
        <p:spPr>
          <a:xfrm>
            <a:off x="1732547" y="1177884"/>
            <a:ext cx="9464842" cy="5680116"/>
          </a:xfrm>
          <a:prstGeom prst="rect">
            <a:avLst/>
          </a:prstGeom>
          <a:effectLst>
            <a:softEdge rad="0"/>
          </a:effectLst>
        </p:spPr>
      </p:pic>
      <p:sp>
        <p:nvSpPr>
          <p:cNvPr id="4" name="TextBox 3"/>
          <p:cNvSpPr txBox="1"/>
          <p:nvPr/>
        </p:nvSpPr>
        <p:spPr>
          <a:xfrm>
            <a:off x="5325978" y="1941095"/>
            <a:ext cx="1668379" cy="369332"/>
          </a:xfrm>
          <a:prstGeom prst="rect">
            <a:avLst/>
          </a:prstGeom>
          <a:solidFill>
            <a:schemeClr val="accent1"/>
          </a:solidFill>
        </p:spPr>
        <p:txBody>
          <a:bodyPr wrap="square" rtlCol="0">
            <a:spAutoFit/>
          </a:bodyPr>
          <a:lstStyle/>
          <a:p>
            <a:pPr algn="ctr"/>
            <a:r>
              <a:rPr lang="en-US" b="1" dirty="0"/>
              <a:t>Recycling</a:t>
            </a:r>
          </a:p>
        </p:txBody>
      </p:sp>
      <p:sp>
        <p:nvSpPr>
          <p:cNvPr id="19" name="TextBox 18"/>
          <p:cNvSpPr txBox="1"/>
          <p:nvPr/>
        </p:nvSpPr>
        <p:spPr>
          <a:xfrm>
            <a:off x="3874168" y="4033378"/>
            <a:ext cx="1668379" cy="369332"/>
          </a:xfrm>
          <a:prstGeom prst="rect">
            <a:avLst/>
          </a:prstGeom>
          <a:solidFill>
            <a:schemeClr val="accent1"/>
          </a:solidFill>
        </p:spPr>
        <p:txBody>
          <a:bodyPr wrap="square" rtlCol="0">
            <a:spAutoFit/>
          </a:bodyPr>
          <a:lstStyle/>
          <a:p>
            <a:pPr algn="ctr"/>
            <a:r>
              <a:rPr lang="en-US" b="1" dirty="0"/>
              <a:t>Processing</a:t>
            </a:r>
          </a:p>
        </p:txBody>
      </p:sp>
      <p:sp>
        <p:nvSpPr>
          <p:cNvPr id="29" name="TextBox 28"/>
          <p:cNvSpPr txBox="1"/>
          <p:nvPr/>
        </p:nvSpPr>
        <p:spPr>
          <a:xfrm>
            <a:off x="5610920" y="3713154"/>
            <a:ext cx="1668379" cy="369332"/>
          </a:xfrm>
          <a:prstGeom prst="rect">
            <a:avLst/>
          </a:prstGeom>
          <a:solidFill>
            <a:schemeClr val="accent1"/>
          </a:solidFill>
        </p:spPr>
        <p:txBody>
          <a:bodyPr wrap="square" rtlCol="0">
            <a:spAutoFit/>
          </a:bodyPr>
          <a:lstStyle/>
          <a:p>
            <a:pPr algn="ctr"/>
            <a:r>
              <a:rPr lang="en-US" b="1" dirty="0"/>
              <a:t>Reusing</a:t>
            </a:r>
          </a:p>
        </p:txBody>
      </p:sp>
      <p:sp>
        <p:nvSpPr>
          <p:cNvPr id="30" name="TextBox 29"/>
          <p:cNvSpPr txBox="1"/>
          <p:nvPr/>
        </p:nvSpPr>
        <p:spPr>
          <a:xfrm>
            <a:off x="7507706" y="3906797"/>
            <a:ext cx="2037346" cy="369332"/>
          </a:xfrm>
          <a:prstGeom prst="rect">
            <a:avLst/>
          </a:prstGeom>
          <a:solidFill>
            <a:schemeClr val="accent1"/>
          </a:solidFill>
        </p:spPr>
        <p:txBody>
          <a:bodyPr wrap="square" rtlCol="0">
            <a:spAutoFit/>
          </a:bodyPr>
          <a:lstStyle/>
          <a:p>
            <a:pPr algn="ctr"/>
            <a:r>
              <a:rPr lang="en-US" b="1" dirty="0"/>
              <a:t>Deconstruction</a:t>
            </a:r>
          </a:p>
        </p:txBody>
      </p:sp>
      <p:sp>
        <p:nvSpPr>
          <p:cNvPr id="31" name="TextBox 30"/>
          <p:cNvSpPr txBox="1"/>
          <p:nvPr/>
        </p:nvSpPr>
        <p:spPr>
          <a:xfrm>
            <a:off x="1475873" y="4402710"/>
            <a:ext cx="1668379" cy="646331"/>
          </a:xfrm>
          <a:prstGeom prst="rect">
            <a:avLst/>
          </a:prstGeom>
          <a:solidFill>
            <a:schemeClr val="accent1"/>
          </a:solidFill>
        </p:spPr>
        <p:txBody>
          <a:bodyPr wrap="square" rtlCol="0">
            <a:spAutoFit/>
          </a:bodyPr>
          <a:lstStyle/>
          <a:p>
            <a:pPr algn="ctr"/>
            <a:r>
              <a:rPr lang="en-US" b="1" dirty="0"/>
              <a:t>Repurposed Material</a:t>
            </a:r>
          </a:p>
        </p:txBody>
      </p:sp>
      <p:sp>
        <p:nvSpPr>
          <p:cNvPr id="32" name="TextBox 31"/>
          <p:cNvSpPr txBox="1"/>
          <p:nvPr/>
        </p:nvSpPr>
        <p:spPr>
          <a:xfrm>
            <a:off x="1844842" y="6269399"/>
            <a:ext cx="1411706" cy="338554"/>
          </a:xfrm>
          <a:prstGeom prst="rect">
            <a:avLst/>
          </a:prstGeom>
          <a:solidFill>
            <a:schemeClr val="accent1"/>
          </a:solidFill>
        </p:spPr>
        <p:txBody>
          <a:bodyPr wrap="square" rtlCol="0">
            <a:spAutoFit/>
          </a:bodyPr>
          <a:lstStyle/>
          <a:p>
            <a:pPr algn="ctr"/>
            <a:r>
              <a:rPr lang="en-US" sz="1600" dirty="0"/>
              <a:t>Raw Material</a:t>
            </a:r>
          </a:p>
        </p:txBody>
      </p:sp>
      <p:sp>
        <p:nvSpPr>
          <p:cNvPr id="33" name="TextBox 32"/>
          <p:cNvSpPr txBox="1"/>
          <p:nvPr/>
        </p:nvSpPr>
        <p:spPr>
          <a:xfrm>
            <a:off x="4098759" y="6265375"/>
            <a:ext cx="1227220" cy="338554"/>
          </a:xfrm>
          <a:prstGeom prst="rect">
            <a:avLst/>
          </a:prstGeom>
          <a:solidFill>
            <a:schemeClr val="accent1"/>
          </a:solidFill>
        </p:spPr>
        <p:txBody>
          <a:bodyPr wrap="square" rtlCol="0">
            <a:spAutoFit/>
          </a:bodyPr>
          <a:lstStyle/>
          <a:p>
            <a:pPr algn="ctr"/>
            <a:r>
              <a:rPr lang="en-US" sz="1600" dirty="0"/>
              <a:t>Processing</a:t>
            </a:r>
          </a:p>
        </p:txBody>
      </p:sp>
      <p:sp>
        <p:nvSpPr>
          <p:cNvPr id="35" name="TextBox 34"/>
          <p:cNvSpPr txBox="1"/>
          <p:nvPr/>
        </p:nvSpPr>
        <p:spPr>
          <a:xfrm>
            <a:off x="5767136" y="6265375"/>
            <a:ext cx="1355557" cy="338554"/>
          </a:xfrm>
          <a:prstGeom prst="rect">
            <a:avLst/>
          </a:prstGeom>
          <a:solidFill>
            <a:schemeClr val="accent1"/>
          </a:solidFill>
        </p:spPr>
        <p:txBody>
          <a:bodyPr wrap="square" rtlCol="0">
            <a:spAutoFit/>
          </a:bodyPr>
          <a:lstStyle/>
          <a:p>
            <a:pPr algn="ctr"/>
            <a:r>
              <a:rPr lang="en-US" sz="1600" dirty="0"/>
              <a:t>Construction</a:t>
            </a:r>
          </a:p>
        </p:txBody>
      </p:sp>
      <p:sp>
        <p:nvSpPr>
          <p:cNvPr id="36" name="TextBox 35"/>
          <p:cNvSpPr txBox="1"/>
          <p:nvPr/>
        </p:nvSpPr>
        <p:spPr>
          <a:xfrm>
            <a:off x="7491662" y="6265375"/>
            <a:ext cx="1227220" cy="338554"/>
          </a:xfrm>
          <a:prstGeom prst="rect">
            <a:avLst/>
          </a:prstGeom>
          <a:solidFill>
            <a:schemeClr val="accent1"/>
          </a:solidFill>
        </p:spPr>
        <p:txBody>
          <a:bodyPr wrap="square" rtlCol="0">
            <a:spAutoFit/>
          </a:bodyPr>
          <a:lstStyle/>
          <a:p>
            <a:pPr algn="ctr"/>
            <a:r>
              <a:rPr lang="en-US" sz="1600" dirty="0"/>
              <a:t>Demolition</a:t>
            </a:r>
          </a:p>
        </p:txBody>
      </p:sp>
      <p:sp>
        <p:nvSpPr>
          <p:cNvPr id="37" name="TextBox 36"/>
          <p:cNvSpPr txBox="1"/>
          <p:nvPr/>
        </p:nvSpPr>
        <p:spPr>
          <a:xfrm>
            <a:off x="9119936" y="6265375"/>
            <a:ext cx="842211" cy="338554"/>
          </a:xfrm>
          <a:prstGeom prst="rect">
            <a:avLst/>
          </a:prstGeom>
          <a:solidFill>
            <a:schemeClr val="accent1"/>
          </a:solidFill>
        </p:spPr>
        <p:txBody>
          <a:bodyPr wrap="square" rtlCol="0">
            <a:spAutoFit/>
          </a:bodyPr>
          <a:lstStyle/>
          <a:p>
            <a:pPr algn="ctr"/>
            <a:r>
              <a:rPr lang="en-US" sz="1600" dirty="0"/>
              <a:t>Landfill</a:t>
            </a:r>
          </a:p>
        </p:txBody>
      </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artisticPhotocopy trans="59000" detail="2"/>
                    </a14:imgEffect>
                  </a14:imgLayer>
                </a14:imgProps>
              </a:ext>
            </a:extLst>
          </a:blip>
          <a:srcRect t="8107" r="1455"/>
          <a:stretch/>
        </p:blipFill>
        <p:spPr>
          <a:xfrm>
            <a:off x="1074204" y="2850449"/>
            <a:ext cx="1476491" cy="772748"/>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100000"/>
                    </a14:imgEffect>
                  </a14:imgLayer>
                </a14:imgProps>
              </a:ext>
            </a:extLst>
          </a:blip>
          <a:srcRect l="7329" r="17040"/>
          <a:stretch/>
        </p:blipFill>
        <p:spPr>
          <a:xfrm>
            <a:off x="2696434" y="1423902"/>
            <a:ext cx="683421" cy="1169849"/>
          </a:xfrm>
          <a:prstGeom prst="rect">
            <a:avLst/>
          </a:prstGeom>
          <a:effectLst>
            <a:softEdge rad="50800"/>
          </a:effectLst>
        </p:spPr>
      </p:pic>
    </p:spTree>
    <p:extLst>
      <p:ext uri="{BB962C8B-B14F-4D97-AF65-F5344CB8AC3E}">
        <p14:creationId xmlns:p14="http://schemas.microsoft.com/office/powerpoint/2010/main" val="1640404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573024"/>
            <a:ext cx="11074400" cy="609600"/>
          </a:xfrm>
        </p:spPr>
        <p:txBody>
          <a:bodyPr/>
          <a:lstStyle/>
          <a:p>
            <a:pPr algn="ctr"/>
            <a:r>
              <a:rPr lang="en-US" dirty="0" err="1">
                <a:effectLst>
                  <a:outerShdw blurRad="38100" dist="38100" dir="2700000" algn="tl">
                    <a:srgbClr val="000000">
                      <a:alpha val="43137"/>
                    </a:srgbClr>
                  </a:outerShdw>
                </a:effectLst>
                <a:latin typeface="+mn-lt"/>
              </a:rPr>
              <a:t>Domicologists</a:t>
            </a:r>
            <a:r>
              <a:rPr lang="en-US"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36478" y="1252728"/>
            <a:ext cx="11445922" cy="3739896"/>
          </a:xfrm>
        </p:spPr>
        <p:txBody>
          <a:bodyPr/>
          <a:lstStyle/>
          <a:p>
            <a:pPr lvl="1">
              <a:spcBef>
                <a:spcPts val="1200"/>
              </a:spcBef>
              <a:buFont typeface="Arial" panose="020B0604020202020204" pitchFamily="34" charset="0"/>
              <a:buChar char="•"/>
            </a:pPr>
            <a:r>
              <a:rPr lang="en-US" dirty="0"/>
              <a:t>Recognize that manmade </a:t>
            </a:r>
            <a:r>
              <a:rPr lang="en-US" b="1" dirty="0">
                <a:solidFill>
                  <a:srgbClr val="FF0000"/>
                </a:solidFill>
              </a:rPr>
              <a:t>structures have a life cycle</a:t>
            </a:r>
            <a:r>
              <a:rPr lang="en-US" dirty="0"/>
              <a:t>.</a:t>
            </a:r>
          </a:p>
          <a:p>
            <a:pPr lvl="1">
              <a:spcBef>
                <a:spcPts val="1200"/>
              </a:spcBef>
              <a:buFont typeface="Arial" panose="020B0604020202020204" pitchFamily="34" charset="0"/>
              <a:buChar char="•"/>
            </a:pPr>
            <a:r>
              <a:rPr lang="en-US" dirty="0"/>
              <a:t>Examine the life cycle continuum of the built environment and </a:t>
            </a:r>
            <a:r>
              <a:rPr lang="en-US" b="1" dirty="0">
                <a:solidFill>
                  <a:srgbClr val="FF0000"/>
                </a:solidFill>
              </a:rPr>
              <a:t>plan, design, construct, and deconstruct</a:t>
            </a:r>
            <a:r>
              <a:rPr lang="en-US" dirty="0"/>
              <a:t>.</a:t>
            </a:r>
          </a:p>
          <a:p>
            <a:pPr lvl="2">
              <a:spcBef>
                <a:spcPts val="0"/>
              </a:spcBef>
              <a:buFont typeface="Arial" panose="020B0604020202020204" pitchFamily="34" charset="0"/>
              <a:buChar char="–"/>
            </a:pPr>
            <a:r>
              <a:rPr lang="en-US" dirty="0"/>
              <a:t>Maximize the reuse of materials and minimize the negative impacts of a structure's end of useful life</a:t>
            </a:r>
          </a:p>
          <a:p>
            <a:pPr lvl="1">
              <a:spcBef>
                <a:spcPts val="1200"/>
              </a:spcBef>
              <a:buFont typeface="Arial" panose="020B0604020202020204" pitchFamily="34" charset="0"/>
              <a:buChar char="•"/>
            </a:pPr>
            <a:r>
              <a:rPr lang="en-US" dirty="0"/>
              <a:t>Identify innovative </a:t>
            </a:r>
            <a:r>
              <a:rPr lang="en-US" b="1" dirty="0">
                <a:solidFill>
                  <a:srgbClr val="FF0000"/>
                </a:solidFill>
              </a:rPr>
              <a:t>tools, models, policies, practices, and programs </a:t>
            </a:r>
            <a:r>
              <a:rPr lang="en-US" dirty="0"/>
              <a:t>that can sustainably address a structural life cycle.</a:t>
            </a:r>
          </a:p>
          <a:p>
            <a:pPr lvl="1">
              <a:spcBef>
                <a:spcPts val="1200"/>
              </a:spcBef>
              <a:buFont typeface="Arial" panose="020B0604020202020204" pitchFamily="34" charset="0"/>
              <a:buChar char="•"/>
            </a:pPr>
            <a:r>
              <a:rPr lang="en-US" dirty="0"/>
              <a:t>Conduct </a:t>
            </a:r>
            <a:r>
              <a:rPr lang="en-US" b="1" dirty="0">
                <a:solidFill>
                  <a:srgbClr val="FF0000"/>
                </a:solidFill>
              </a:rPr>
              <a:t>research</a:t>
            </a:r>
            <a:r>
              <a:rPr lang="en-US" dirty="0">
                <a:solidFill>
                  <a:srgbClr val="FF0000"/>
                </a:solidFill>
              </a:rPr>
              <a:t> </a:t>
            </a:r>
            <a:r>
              <a:rPr lang="en-US" dirty="0"/>
              <a:t>on the </a:t>
            </a:r>
            <a:r>
              <a:rPr lang="en-US" b="1" dirty="0">
                <a:solidFill>
                  <a:srgbClr val="FF0000"/>
                </a:solidFill>
              </a:rPr>
              <a:t>technical, economic, and policy challenges</a:t>
            </a:r>
            <a:r>
              <a:rPr lang="en-US" dirty="0"/>
              <a:t> present in a structure's life cycle and seek to reduce the negative social, economic, and environmental impacts associated with structural abandonment.</a:t>
            </a:r>
          </a:p>
          <a:p>
            <a:pPr lvl="1">
              <a:spcBef>
                <a:spcPts val="1200"/>
              </a:spcBef>
              <a:buFont typeface="Arial" panose="020B0604020202020204" pitchFamily="34" charset="0"/>
              <a:buChar char="•"/>
            </a:pPr>
            <a:r>
              <a:rPr lang="en-US" b="1" dirty="0">
                <a:solidFill>
                  <a:srgbClr val="FF0000"/>
                </a:solidFill>
              </a:rPr>
              <a:t>Support a</a:t>
            </a:r>
            <a:r>
              <a:rPr lang="en-US" dirty="0"/>
              <a:t> </a:t>
            </a:r>
            <a:r>
              <a:rPr lang="en-US" b="1" dirty="0">
                <a:solidFill>
                  <a:srgbClr val="FF0000"/>
                </a:solidFill>
              </a:rPr>
              <a:t>circular structural economy </a:t>
            </a:r>
            <a:r>
              <a:rPr lang="en-US" dirty="0"/>
              <a:t>that creates jobs for vulnerable people and forms new business in distressed places.</a:t>
            </a:r>
          </a:p>
          <a:p>
            <a:pPr lvl="1"/>
            <a:endParaRPr lang="en-US" dirty="0"/>
          </a:p>
        </p:txBody>
      </p:sp>
    </p:spTree>
    <p:extLst>
      <p:ext uri="{BB962C8B-B14F-4D97-AF65-F5344CB8AC3E}">
        <p14:creationId xmlns:p14="http://schemas.microsoft.com/office/powerpoint/2010/main" val="3483120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518616"/>
            <a:ext cx="11074400" cy="2083376"/>
          </a:xfrm>
        </p:spPr>
        <p:txBody>
          <a:bodyPr/>
          <a:lstStyle/>
          <a:p>
            <a:pPr algn="ctr"/>
            <a:r>
              <a:rPr lang="en-US" sz="4000" b="0" dirty="0">
                <a:effectLst>
                  <a:outerShdw blurRad="38100" dist="38100" dir="2700000" algn="tl">
                    <a:srgbClr val="000000">
                      <a:alpha val="43137"/>
                    </a:srgbClr>
                  </a:outerShdw>
                </a:effectLst>
                <a:latin typeface="+mn-lt"/>
              </a:rPr>
              <a:t>Welcome to the world of </a:t>
            </a:r>
            <a:r>
              <a:rPr lang="en-US" sz="1800" b="0" dirty="0">
                <a:effectLst>
                  <a:outerShdw blurRad="38100" dist="38100" dir="2700000" algn="tl">
                    <a:srgbClr val="000000">
                      <a:alpha val="43137"/>
                    </a:srgbClr>
                  </a:outerShdw>
                </a:effectLst>
                <a:latin typeface="+mn-lt"/>
              </a:rPr>
              <a:t/>
            </a:r>
            <a:br>
              <a:rPr lang="en-US" sz="1800" b="0" dirty="0">
                <a:effectLst>
                  <a:outerShdw blurRad="38100" dist="38100" dir="2700000" algn="tl">
                    <a:srgbClr val="000000">
                      <a:alpha val="43137"/>
                    </a:srgbClr>
                  </a:outerShdw>
                </a:effectLst>
                <a:latin typeface="+mn-lt"/>
              </a:rPr>
            </a:br>
            <a:r>
              <a:rPr lang="en-US" sz="1800" b="0" dirty="0">
                <a:effectLst>
                  <a:outerShdw blurRad="38100" dist="38100" dir="2700000" algn="tl">
                    <a:srgbClr val="000000">
                      <a:alpha val="43137"/>
                    </a:srgbClr>
                  </a:outerShdw>
                </a:effectLst>
                <a:latin typeface="+mn-lt"/>
              </a:rPr>
              <a:t/>
            </a:r>
            <a:br>
              <a:rPr lang="en-US" sz="1800" b="0" dirty="0">
                <a:effectLst>
                  <a:outerShdw blurRad="38100" dist="38100" dir="2700000" algn="tl">
                    <a:srgbClr val="000000">
                      <a:alpha val="43137"/>
                    </a:srgbClr>
                  </a:outerShdw>
                </a:effectLst>
                <a:latin typeface="+mn-lt"/>
              </a:rPr>
            </a:br>
            <a:r>
              <a:rPr lang="en-US" sz="4800" u="sng" dirty="0" err="1">
                <a:effectLst>
                  <a:outerShdw blurRad="38100" dist="38100" dir="2700000" algn="tl">
                    <a:srgbClr val="000000">
                      <a:alpha val="43137"/>
                    </a:srgbClr>
                  </a:outerShdw>
                </a:effectLst>
                <a:latin typeface="+mn-lt"/>
              </a:rPr>
              <a:t>Domicology</a:t>
            </a:r>
            <a:endParaRPr lang="en-US" sz="4000" u="sng"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016000" y="2914844"/>
            <a:ext cx="10160000" cy="1028313"/>
          </a:xfrm>
        </p:spPr>
        <p:txBody>
          <a:bodyPr/>
          <a:lstStyle/>
          <a:p>
            <a:pPr marL="0" indent="0" algn="ctr">
              <a:buNone/>
            </a:pPr>
            <a:r>
              <a:rPr lang="en-US" sz="3200" i="1" dirty="0"/>
              <a:t>The study of the economic, social, and environmental characteristics relating to the life cycle of the built environment.</a:t>
            </a:r>
          </a:p>
        </p:txBody>
      </p:sp>
    </p:spTree>
    <p:extLst>
      <p:ext uri="{BB962C8B-B14F-4D97-AF65-F5344CB8AC3E}">
        <p14:creationId xmlns:p14="http://schemas.microsoft.com/office/powerpoint/2010/main" val="2913747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84A6-3124-4F0C-80C3-FA599D4F83D5}"/>
              </a:ext>
            </a:extLst>
          </p:cNvPr>
          <p:cNvSpPr>
            <a:spLocks noGrp="1"/>
          </p:cNvSpPr>
          <p:nvPr>
            <p:ph type="title"/>
          </p:nvPr>
        </p:nvSpPr>
        <p:spPr/>
        <p:txBody>
          <a:bodyPr/>
          <a:lstStyle/>
          <a:p>
            <a:r>
              <a:rPr lang="en-US" dirty="0"/>
              <a:t>Domicology – A Look Through (Spartan)</a:t>
            </a:r>
            <a:br>
              <a:rPr lang="en-US" dirty="0"/>
            </a:br>
            <a:r>
              <a:rPr lang="en-US" dirty="0"/>
              <a:t>Green Colored Glasses</a:t>
            </a:r>
          </a:p>
        </p:txBody>
      </p:sp>
      <p:pic>
        <p:nvPicPr>
          <p:cNvPr id="5" name="Picture 4" descr="A close up of a map&#10;&#10;Description automatically generated">
            <a:extLst>
              <a:ext uri="{FF2B5EF4-FFF2-40B4-BE49-F238E27FC236}">
                <a16:creationId xmlns:a16="http://schemas.microsoft.com/office/drawing/2014/main" id="{80BBADED-4961-4A58-BAF9-8E825FEE2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14" y="1391986"/>
            <a:ext cx="11212286" cy="5455128"/>
          </a:xfrm>
          <a:prstGeom prst="rect">
            <a:avLst/>
          </a:prstGeom>
        </p:spPr>
      </p:pic>
      <p:sp>
        <p:nvSpPr>
          <p:cNvPr id="6" name="Oval 5">
            <a:extLst>
              <a:ext uri="{FF2B5EF4-FFF2-40B4-BE49-F238E27FC236}">
                <a16:creationId xmlns:a16="http://schemas.microsoft.com/office/drawing/2014/main" id="{A27CD513-4EC8-47B1-A41D-FA1F74CBD189}"/>
              </a:ext>
            </a:extLst>
          </p:cNvPr>
          <p:cNvSpPr/>
          <p:nvPr/>
        </p:nvSpPr>
        <p:spPr bwMode="auto">
          <a:xfrm>
            <a:off x="217714" y="1796143"/>
            <a:ext cx="2318657" cy="456111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7" name="Oval 6">
            <a:extLst>
              <a:ext uri="{FF2B5EF4-FFF2-40B4-BE49-F238E27FC236}">
                <a16:creationId xmlns:a16="http://schemas.microsoft.com/office/drawing/2014/main" id="{FB351315-F3B9-42BE-9FC1-A9CAD495EB08}"/>
              </a:ext>
            </a:extLst>
          </p:cNvPr>
          <p:cNvSpPr/>
          <p:nvPr/>
        </p:nvSpPr>
        <p:spPr bwMode="auto">
          <a:xfrm>
            <a:off x="119742" y="1391986"/>
            <a:ext cx="2492829" cy="5334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Tree>
    <p:extLst>
      <p:ext uri="{BB962C8B-B14F-4D97-AF65-F5344CB8AC3E}">
        <p14:creationId xmlns:p14="http://schemas.microsoft.com/office/powerpoint/2010/main" val="233720910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p:txBody>
          <a:bodyPr/>
          <a:lstStyle/>
          <a:p>
            <a:r>
              <a:rPr lang="en-US" dirty="0"/>
              <a:t>Domicology – Campus Context</a:t>
            </a:r>
          </a:p>
        </p:txBody>
      </p:sp>
      <p:sp>
        <p:nvSpPr>
          <p:cNvPr id="3" name="Content Placeholder 2">
            <a:extLst>
              <a:ext uri="{FF2B5EF4-FFF2-40B4-BE49-F238E27FC236}">
                <a16:creationId xmlns:a16="http://schemas.microsoft.com/office/drawing/2014/main" id="{785C1CF6-1ADE-4932-8529-C9C1751FD528}"/>
              </a:ext>
            </a:extLst>
          </p:cNvPr>
          <p:cNvSpPr>
            <a:spLocks noGrp="1"/>
          </p:cNvSpPr>
          <p:nvPr>
            <p:ph idx="1"/>
          </p:nvPr>
        </p:nvSpPr>
        <p:spPr>
          <a:xfrm>
            <a:off x="1422400" y="1981200"/>
            <a:ext cx="4521200" cy="2209800"/>
          </a:xfrm>
        </p:spPr>
        <p:txBody>
          <a:bodyPr/>
          <a:lstStyle/>
          <a:p>
            <a:pPr marL="0" lvl="2" indent="0">
              <a:buNone/>
            </a:pPr>
            <a:r>
              <a:rPr lang="en-US" sz="2400" b="1" dirty="0"/>
              <a:t>Outreach Opportunities</a:t>
            </a:r>
          </a:p>
          <a:p>
            <a:pPr marL="114300" lvl="3" indent="-114300"/>
            <a:r>
              <a:rPr lang="en-US" sz="1800" dirty="0"/>
              <a:t> Local Government </a:t>
            </a:r>
          </a:p>
          <a:p>
            <a:pPr marL="114300" lvl="3" indent="-114300"/>
            <a:endParaRPr lang="en-US" sz="1800" dirty="0"/>
          </a:p>
          <a:p>
            <a:pPr marL="114300" lvl="3" indent="-114300"/>
            <a:r>
              <a:rPr lang="en-US" sz="1800" dirty="0"/>
              <a:t> Statewide Industry</a:t>
            </a:r>
          </a:p>
          <a:p>
            <a:pPr marL="114300" lvl="3" indent="-114300"/>
            <a:endParaRPr lang="en-US" sz="1800" dirty="0"/>
          </a:p>
          <a:p>
            <a:pPr marL="114300" lvl="3" indent="-114300"/>
            <a:r>
              <a:rPr lang="en-US" sz="1800" dirty="0"/>
              <a:t> Entrepreneurship  </a:t>
            </a:r>
          </a:p>
          <a:p>
            <a:endParaRPr lang="en-US" dirty="0"/>
          </a:p>
        </p:txBody>
      </p:sp>
      <p:pic>
        <p:nvPicPr>
          <p:cNvPr id="4" name="Picture 3">
            <a:extLst>
              <a:ext uri="{FF2B5EF4-FFF2-40B4-BE49-F238E27FC236}">
                <a16:creationId xmlns:a16="http://schemas.microsoft.com/office/drawing/2014/main" id="{0D41CAA7-9AF8-4E69-9BEC-2EDB310165C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341572"/>
            <a:ext cx="12192000" cy="6379268"/>
          </a:xfrm>
          <a:prstGeom prst="rect">
            <a:avLst/>
          </a:prstGeom>
        </p:spPr>
      </p:pic>
    </p:spTree>
    <p:extLst>
      <p:ext uri="{BB962C8B-B14F-4D97-AF65-F5344CB8AC3E}">
        <p14:creationId xmlns:p14="http://schemas.microsoft.com/office/powerpoint/2010/main" val="132184829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042" y="580706"/>
            <a:ext cx="8857916" cy="609600"/>
          </a:xfrm>
        </p:spPr>
        <p:txBody>
          <a:bodyPr/>
          <a:lstStyle/>
          <a:p>
            <a:pPr algn="ctr"/>
            <a:r>
              <a:rPr lang="en-US" dirty="0">
                <a:solidFill>
                  <a:srgbClr val="11660C"/>
                </a:solidFill>
                <a:effectLst>
                  <a:outerShdw blurRad="38100" dist="38100" dir="2700000" algn="tl">
                    <a:srgbClr val="000000">
                      <a:alpha val="43137"/>
                    </a:srgbClr>
                  </a:outerShdw>
                </a:effectLst>
                <a:latin typeface="Arial" pitchFamily="34" charset="0"/>
                <a:cs typeface="Arial" pitchFamily="34" charset="0"/>
              </a:rPr>
              <a:t>Structural Abandonment in the United States</a:t>
            </a:r>
          </a:p>
        </p:txBody>
      </p:sp>
      <p:sp>
        <p:nvSpPr>
          <p:cNvPr id="3" name="Content Placeholder 2"/>
          <p:cNvSpPr>
            <a:spLocks noGrp="1"/>
          </p:cNvSpPr>
          <p:nvPr>
            <p:ph idx="1"/>
          </p:nvPr>
        </p:nvSpPr>
        <p:spPr>
          <a:xfrm>
            <a:off x="507999" y="2117202"/>
            <a:ext cx="5459664" cy="3657789"/>
          </a:xfrm>
        </p:spPr>
        <p:txBody>
          <a:bodyPr anchor="ctr"/>
          <a:lstStyle/>
          <a:p>
            <a:r>
              <a:rPr lang="en-US" sz="2000" b="1" dirty="0">
                <a:solidFill>
                  <a:srgbClr val="FF0000"/>
                </a:solidFill>
              </a:rPr>
              <a:t>7.4 million </a:t>
            </a:r>
            <a:r>
              <a:rPr lang="en-US" sz="2000" dirty="0"/>
              <a:t>homes are </a:t>
            </a:r>
            <a:r>
              <a:rPr lang="en-US" sz="2000" b="1" dirty="0"/>
              <a:t>currently vacant </a:t>
            </a:r>
            <a:r>
              <a:rPr lang="en-US" sz="2000" dirty="0"/>
              <a:t>and </a:t>
            </a:r>
            <a:r>
              <a:rPr lang="en-US" sz="2000" b="1" dirty="0"/>
              <a:t>not being marketed for sale or rent </a:t>
            </a:r>
            <a:r>
              <a:rPr lang="en-US" sz="2000" dirty="0"/>
              <a:t>in 2012 </a:t>
            </a:r>
          </a:p>
          <a:p>
            <a:pPr lvl="1"/>
            <a:r>
              <a:rPr lang="en-US" sz="1600" dirty="0"/>
              <a:t>(The Joint Center for Housing Studies of Harvard University).</a:t>
            </a:r>
          </a:p>
          <a:p>
            <a:endParaRPr lang="en-US" sz="2000" dirty="0"/>
          </a:p>
          <a:p>
            <a:r>
              <a:rPr lang="en-US" sz="2000" b="1" dirty="0">
                <a:solidFill>
                  <a:srgbClr val="FF0000"/>
                </a:solidFill>
              </a:rPr>
              <a:t>~40% </a:t>
            </a:r>
            <a:r>
              <a:rPr lang="en-US" sz="2000" dirty="0"/>
              <a:t>of the nation’s </a:t>
            </a:r>
            <a:r>
              <a:rPr lang="en-US" sz="2000" b="1" dirty="0"/>
              <a:t>vacant homes </a:t>
            </a:r>
            <a:r>
              <a:rPr lang="en-US" sz="2000" dirty="0"/>
              <a:t>are </a:t>
            </a:r>
            <a:r>
              <a:rPr lang="en-US" sz="2000" b="1" dirty="0"/>
              <a:t>located in just </a:t>
            </a:r>
            <a:r>
              <a:rPr lang="en-US" sz="2000" b="1" dirty="0">
                <a:solidFill>
                  <a:srgbClr val="FF0000"/>
                </a:solidFill>
              </a:rPr>
              <a:t>10%</a:t>
            </a:r>
            <a:r>
              <a:rPr lang="en-US" sz="2000" dirty="0">
                <a:solidFill>
                  <a:srgbClr val="FF0000"/>
                </a:solidFill>
              </a:rPr>
              <a:t> </a:t>
            </a:r>
            <a:r>
              <a:rPr lang="en-US" sz="2000" dirty="0"/>
              <a:t>of all census tracts </a:t>
            </a:r>
          </a:p>
          <a:p>
            <a:pPr lvl="1"/>
            <a:r>
              <a:rPr lang="en-US" sz="1600" dirty="0"/>
              <a:t>(Duke 2012). </a:t>
            </a:r>
          </a:p>
          <a:p>
            <a:endParaRPr lang="en-US" sz="2000" dirty="0"/>
          </a:p>
        </p:txBody>
      </p:sp>
      <p:sp>
        <p:nvSpPr>
          <p:cNvPr id="4" name="TextBox 3"/>
          <p:cNvSpPr txBox="1"/>
          <p:nvPr/>
        </p:nvSpPr>
        <p:spPr>
          <a:xfrm>
            <a:off x="3708311" y="1549467"/>
            <a:ext cx="4775379" cy="461665"/>
          </a:xfrm>
          <a:prstGeom prst="rect">
            <a:avLst/>
          </a:prstGeom>
          <a:noFill/>
        </p:spPr>
        <p:txBody>
          <a:bodyPr wrap="square" rtlCol="0">
            <a:spAutoFit/>
          </a:bodyPr>
          <a:lstStyle/>
          <a:p>
            <a:r>
              <a:rPr lang="en-US" sz="2400" b="1" dirty="0">
                <a:solidFill>
                  <a:srgbClr val="11660C"/>
                </a:solidFill>
              </a:rPr>
              <a:t>Residential Properties Vacancy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588" y="2370293"/>
            <a:ext cx="5433810" cy="3151609"/>
          </a:xfrm>
          <a:prstGeom prst="rect">
            <a:avLst/>
          </a:prstGeom>
        </p:spPr>
      </p:pic>
      <p:sp>
        <p:nvSpPr>
          <p:cNvPr id="6" name="TextBox 5"/>
          <p:cNvSpPr txBox="1"/>
          <p:nvPr/>
        </p:nvSpPr>
        <p:spPr>
          <a:xfrm>
            <a:off x="7255633" y="5627972"/>
            <a:ext cx="4326765" cy="400110"/>
          </a:xfrm>
          <a:prstGeom prst="rect">
            <a:avLst/>
          </a:prstGeom>
          <a:noFill/>
        </p:spPr>
        <p:txBody>
          <a:bodyPr wrap="square" rtlCol="0">
            <a:spAutoFit/>
          </a:bodyPr>
          <a:lstStyle/>
          <a:p>
            <a:r>
              <a:rPr lang="en-US" sz="1000" i="1" dirty="0"/>
              <a:t>Source: http://articles.chicagotribune.com/2013-07-24/news/sns-rt-us-usa-detroit-blight-20130724_1_blight-removal-blight-problem-urban-blight</a:t>
            </a:r>
          </a:p>
        </p:txBody>
      </p:sp>
    </p:spTree>
    <p:extLst>
      <p:ext uri="{BB962C8B-B14F-4D97-AF65-F5344CB8AC3E}">
        <p14:creationId xmlns:p14="http://schemas.microsoft.com/office/powerpoint/2010/main" val="1859712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a:xfrm>
            <a:off x="508000" y="609600"/>
            <a:ext cx="11074400" cy="609600"/>
          </a:xfrm>
        </p:spPr>
        <p:txBody>
          <a:bodyPr/>
          <a:lstStyle/>
          <a:p>
            <a:r>
              <a:rPr lang="en-US" dirty="0"/>
              <a:t>Domicology – A Look Through (</a:t>
            </a:r>
            <a:r>
              <a:rPr lang="en-US" dirty="0" smtClean="0"/>
              <a:t>Spartan)</a:t>
            </a:r>
            <a:r>
              <a:rPr lang="en-US" dirty="0"/>
              <a:t/>
            </a:r>
            <a:br>
              <a:rPr lang="en-US" dirty="0"/>
            </a:br>
            <a:r>
              <a:rPr lang="en-US" dirty="0" smtClean="0"/>
              <a:t>Green </a:t>
            </a:r>
            <a:r>
              <a:rPr lang="en-US" dirty="0"/>
              <a:t>Colored Glasses</a:t>
            </a:r>
          </a:p>
        </p:txBody>
      </p:sp>
      <p:sp>
        <p:nvSpPr>
          <p:cNvPr id="3" name="Content Placeholder 2">
            <a:extLst>
              <a:ext uri="{FF2B5EF4-FFF2-40B4-BE49-F238E27FC236}">
                <a16:creationId xmlns:a16="http://schemas.microsoft.com/office/drawing/2014/main" id="{785C1CF6-1ADE-4932-8529-C9C1751FD528}"/>
              </a:ext>
            </a:extLst>
          </p:cNvPr>
          <p:cNvSpPr>
            <a:spLocks noGrp="1"/>
          </p:cNvSpPr>
          <p:nvPr>
            <p:ph idx="1"/>
          </p:nvPr>
        </p:nvSpPr>
        <p:spPr>
          <a:xfrm>
            <a:off x="1422400" y="1981200"/>
            <a:ext cx="10160000" cy="4582886"/>
          </a:xfrm>
        </p:spPr>
        <p:txBody>
          <a:bodyPr/>
          <a:lstStyle/>
          <a:p>
            <a:pPr marL="0" indent="0">
              <a:buNone/>
            </a:pPr>
            <a:r>
              <a:rPr lang="en-US" b="1" dirty="0"/>
              <a:t>Community Context</a:t>
            </a:r>
          </a:p>
          <a:p>
            <a:endParaRPr lang="en-US" dirty="0"/>
          </a:p>
          <a:p>
            <a:r>
              <a:rPr lang="en-US" dirty="0"/>
              <a:t>Engagement with Detroit Land Bank Authority, Genesee County Land Bank (Flint), Ingham County Land Bank (Lansing), Muskegon County Land Bank</a:t>
            </a:r>
          </a:p>
          <a:p>
            <a:endParaRPr lang="en-US" dirty="0"/>
          </a:p>
          <a:p>
            <a:r>
              <a:rPr lang="en-US" dirty="0"/>
              <a:t>Opportunity to recruit non-traditional and underrepresented students as summer research assistants – Detroit and Jackson, MS</a:t>
            </a:r>
          </a:p>
          <a:p>
            <a:endParaRPr lang="en-US" dirty="0">
              <a:highlight>
                <a:srgbClr val="FFFF00"/>
              </a:highlight>
            </a:endParaRPr>
          </a:p>
          <a:p>
            <a:r>
              <a:rPr lang="en-US" dirty="0"/>
              <a:t>Abandonment is pervasive - Atlanta; Las Vegas; Wichita; Birmingham; St. Louis; Jacksonville; and Indianapolis are at or near the top</a:t>
            </a:r>
          </a:p>
        </p:txBody>
      </p:sp>
      <p:pic>
        <p:nvPicPr>
          <p:cNvPr id="4" name="Picture 3">
            <a:extLst>
              <a:ext uri="{FF2B5EF4-FFF2-40B4-BE49-F238E27FC236}">
                <a16:creationId xmlns:a16="http://schemas.microsoft.com/office/drawing/2014/main" id="{AF1009A7-A828-4C13-819E-898A81B99A8E}"/>
              </a:ext>
            </a:extLst>
          </p:cNvPr>
          <p:cNvPicPr>
            <a:picLocks noChangeAspect="1"/>
          </p:cNvPicPr>
          <p:nvPr/>
        </p:nvPicPr>
        <p:blipFill rotWithShape="1">
          <a:blip r:embed="rId2"/>
          <a:srcRect r="9050" b="16877"/>
          <a:stretch/>
        </p:blipFill>
        <p:spPr>
          <a:xfrm>
            <a:off x="496879" y="2832154"/>
            <a:ext cx="11198242" cy="2880978"/>
          </a:xfrm>
          <a:prstGeom prst="rect">
            <a:avLst/>
          </a:prstGeom>
          <a:solidFill>
            <a:schemeClr val="accent2">
              <a:tint val="20000"/>
            </a:schemeClr>
          </a:solidFill>
          <a:ln>
            <a:noFill/>
          </a:ln>
        </p:spPr>
      </p:pic>
    </p:spTree>
    <p:extLst>
      <p:ext uri="{BB962C8B-B14F-4D97-AF65-F5344CB8AC3E}">
        <p14:creationId xmlns:p14="http://schemas.microsoft.com/office/powerpoint/2010/main" val="18452239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p:txBody>
          <a:bodyPr/>
          <a:lstStyle/>
          <a:p>
            <a:r>
              <a:rPr lang="en-US" dirty="0"/>
              <a:t>Domicology – A Look Through (Spartan)</a:t>
            </a:r>
            <a:br>
              <a:rPr lang="en-US" dirty="0"/>
            </a:br>
            <a:r>
              <a:rPr lang="en-US" dirty="0"/>
              <a:t>Green Colored Glasses</a:t>
            </a:r>
          </a:p>
        </p:txBody>
      </p:sp>
      <p:sp>
        <p:nvSpPr>
          <p:cNvPr id="3" name="Content Placeholder 2">
            <a:extLst>
              <a:ext uri="{FF2B5EF4-FFF2-40B4-BE49-F238E27FC236}">
                <a16:creationId xmlns:a16="http://schemas.microsoft.com/office/drawing/2014/main" id="{785C1CF6-1ADE-4932-8529-C9C1751FD528}"/>
              </a:ext>
            </a:extLst>
          </p:cNvPr>
          <p:cNvSpPr>
            <a:spLocks noGrp="1"/>
          </p:cNvSpPr>
          <p:nvPr>
            <p:ph idx="1"/>
          </p:nvPr>
        </p:nvSpPr>
        <p:spPr>
          <a:xfrm>
            <a:off x="1422400" y="1981200"/>
            <a:ext cx="10160000" cy="609600"/>
          </a:xfrm>
        </p:spPr>
        <p:txBody>
          <a:bodyPr/>
          <a:lstStyle/>
          <a:p>
            <a:pPr marL="0" lvl="2" indent="0">
              <a:buNone/>
            </a:pPr>
            <a:r>
              <a:rPr lang="en-US" sz="2400" b="1" dirty="0"/>
              <a:t>Content expansion and program growth</a:t>
            </a:r>
            <a:endParaRPr lang="en-US" b="1" dirty="0"/>
          </a:p>
          <a:p>
            <a:endParaRPr lang="en-US" dirty="0"/>
          </a:p>
        </p:txBody>
      </p:sp>
      <p:sp>
        <p:nvSpPr>
          <p:cNvPr id="5" name="Rectangle 4">
            <a:extLst>
              <a:ext uri="{FF2B5EF4-FFF2-40B4-BE49-F238E27FC236}">
                <a16:creationId xmlns:a16="http://schemas.microsoft.com/office/drawing/2014/main" id="{1FAA9E81-BBAB-4CCE-805F-CD802D0CDD2C}"/>
              </a:ext>
            </a:extLst>
          </p:cNvPr>
          <p:cNvSpPr/>
          <p:nvPr/>
        </p:nvSpPr>
        <p:spPr>
          <a:xfrm>
            <a:off x="0" y="6488668"/>
            <a:ext cx="3198311" cy="369332"/>
          </a:xfrm>
          <a:prstGeom prst="rect">
            <a:avLst/>
          </a:prstGeom>
        </p:spPr>
        <p:txBody>
          <a:bodyPr wrap="none">
            <a:spAutoFit/>
          </a:bodyPr>
          <a:lstStyle/>
          <a:p>
            <a:r>
              <a:rPr lang="en-US" dirty="0"/>
              <a:t>Source: Berghorn et al., 2019</a:t>
            </a:r>
          </a:p>
        </p:txBody>
      </p:sp>
      <p:graphicFrame>
        <p:nvGraphicFramePr>
          <p:cNvPr id="4" name="Table 3">
            <a:extLst>
              <a:ext uri="{FF2B5EF4-FFF2-40B4-BE49-F238E27FC236}">
                <a16:creationId xmlns:a16="http://schemas.microsoft.com/office/drawing/2014/main" id="{EA00CCC9-BE4C-4DBC-A570-1F42D79382AB}"/>
              </a:ext>
            </a:extLst>
          </p:cNvPr>
          <p:cNvGraphicFramePr>
            <a:graphicFrameLocks noGrp="1"/>
          </p:cNvGraphicFramePr>
          <p:nvPr>
            <p:extLst>
              <p:ext uri="{D42A27DB-BD31-4B8C-83A1-F6EECF244321}">
                <p14:modId xmlns:p14="http://schemas.microsoft.com/office/powerpoint/2010/main" val="4056759391"/>
              </p:ext>
            </p:extLst>
          </p:nvPr>
        </p:nvGraphicFramePr>
        <p:xfrm>
          <a:off x="0" y="339479"/>
          <a:ext cx="12192002" cy="6308580"/>
        </p:xfrm>
        <a:graphic>
          <a:graphicData uri="http://schemas.openxmlformats.org/drawingml/2006/table">
            <a:tbl>
              <a:tblPr firstRow="1" firstCol="1" bandRow="1">
                <a:tableStyleId>{21E4AEA4-8DFA-4A89-87EB-49C32662AFE0}</a:tableStyleId>
              </a:tblPr>
              <a:tblGrid>
                <a:gridCol w="4558512">
                  <a:extLst>
                    <a:ext uri="{9D8B030D-6E8A-4147-A177-3AD203B41FA5}">
                      <a16:colId xmlns:a16="http://schemas.microsoft.com/office/drawing/2014/main" val="1389818468"/>
                    </a:ext>
                  </a:extLst>
                </a:gridCol>
                <a:gridCol w="541091">
                  <a:extLst>
                    <a:ext uri="{9D8B030D-6E8A-4147-A177-3AD203B41FA5}">
                      <a16:colId xmlns:a16="http://schemas.microsoft.com/office/drawing/2014/main" val="2500762375"/>
                    </a:ext>
                  </a:extLst>
                </a:gridCol>
                <a:gridCol w="541091">
                  <a:extLst>
                    <a:ext uri="{9D8B030D-6E8A-4147-A177-3AD203B41FA5}">
                      <a16:colId xmlns:a16="http://schemas.microsoft.com/office/drawing/2014/main" val="2553159974"/>
                    </a:ext>
                  </a:extLst>
                </a:gridCol>
                <a:gridCol w="541091">
                  <a:extLst>
                    <a:ext uri="{9D8B030D-6E8A-4147-A177-3AD203B41FA5}">
                      <a16:colId xmlns:a16="http://schemas.microsoft.com/office/drawing/2014/main" val="3491860142"/>
                    </a:ext>
                  </a:extLst>
                </a:gridCol>
                <a:gridCol w="541091">
                  <a:extLst>
                    <a:ext uri="{9D8B030D-6E8A-4147-A177-3AD203B41FA5}">
                      <a16:colId xmlns:a16="http://schemas.microsoft.com/office/drawing/2014/main" val="1944175349"/>
                    </a:ext>
                  </a:extLst>
                </a:gridCol>
                <a:gridCol w="541091">
                  <a:extLst>
                    <a:ext uri="{9D8B030D-6E8A-4147-A177-3AD203B41FA5}">
                      <a16:colId xmlns:a16="http://schemas.microsoft.com/office/drawing/2014/main" val="1013756918"/>
                    </a:ext>
                  </a:extLst>
                </a:gridCol>
                <a:gridCol w="541091">
                  <a:extLst>
                    <a:ext uri="{9D8B030D-6E8A-4147-A177-3AD203B41FA5}">
                      <a16:colId xmlns:a16="http://schemas.microsoft.com/office/drawing/2014/main" val="2814593018"/>
                    </a:ext>
                  </a:extLst>
                </a:gridCol>
                <a:gridCol w="4386944">
                  <a:extLst>
                    <a:ext uri="{9D8B030D-6E8A-4147-A177-3AD203B41FA5}">
                      <a16:colId xmlns:a16="http://schemas.microsoft.com/office/drawing/2014/main" val="2632330244"/>
                    </a:ext>
                  </a:extLst>
                </a:gridCol>
              </a:tblGrid>
              <a:tr h="189715">
                <a:tc gridSpan="8">
                  <a:txBody>
                    <a:bodyPr/>
                    <a:lstStyle/>
                    <a:p>
                      <a:pPr marL="0" marR="0">
                        <a:lnSpc>
                          <a:spcPct val="107000"/>
                        </a:lnSpc>
                        <a:spcBef>
                          <a:spcPts val="0"/>
                        </a:spcBef>
                        <a:spcAft>
                          <a:spcPts val="0"/>
                        </a:spcAft>
                      </a:pPr>
                      <a:r>
                        <a:rPr lang="en-US" sz="1800" dirty="0">
                          <a:effectLst/>
                        </a:rPr>
                        <a:t>Crosscutting impact of broader Domicology research topics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655592"/>
                  </a:ext>
                </a:extLst>
              </a:tr>
              <a:tr h="220870">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gridSpan="6">
                  <a:txBody>
                    <a:bodyPr/>
                    <a:lstStyle/>
                    <a:p>
                      <a:pPr marL="0" marR="0" algn="ctr">
                        <a:lnSpc>
                          <a:spcPct val="107000"/>
                        </a:lnSpc>
                        <a:spcBef>
                          <a:spcPts val="0"/>
                        </a:spcBef>
                        <a:spcAft>
                          <a:spcPts val="0"/>
                        </a:spcAft>
                      </a:pPr>
                      <a:r>
                        <a:rPr lang="en-US" sz="1800" dirty="0">
                          <a:effectLst/>
                        </a:rPr>
                        <a:t>Focus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extLst>
                  <a:ext uri="{0D108BD9-81ED-4DB2-BD59-A6C34878D82A}">
                    <a16:rowId xmlns:a16="http://schemas.microsoft.com/office/drawing/2014/main" val="3456359783"/>
                  </a:ext>
                </a:extLst>
              </a:tr>
              <a:tr h="1362244">
                <a:tc>
                  <a:txBody>
                    <a:bodyPr/>
                    <a:lstStyle/>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r>
                        <a:rPr lang="en-US" sz="1800" dirty="0">
                          <a:effectLst/>
                        </a:rPr>
                        <a:t>Research topic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600" kern="1200" dirty="0">
                          <a:solidFill>
                            <a:schemeClr val="dk1"/>
                          </a:solidFill>
                          <a:effectLst/>
                          <a:latin typeface="+mn-lt"/>
                          <a:ea typeface="+mn-ea"/>
                          <a:cs typeface="+mn-cs"/>
                        </a:rPr>
                        <a:t>Construction </a:t>
                      </a:r>
                    </a:p>
                    <a:p>
                      <a:pPr marL="0" marR="0">
                        <a:lnSpc>
                          <a:spcPct val="107000"/>
                        </a:lnSpc>
                        <a:spcBef>
                          <a:spcPts val="0"/>
                        </a:spcBef>
                        <a:spcAft>
                          <a:spcPts val="0"/>
                        </a:spcAft>
                      </a:pPr>
                      <a:r>
                        <a:rPr lang="en-US" sz="1600" kern="1200" dirty="0">
                          <a:solidFill>
                            <a:schemeClr val="dk1"/>
                          </a:solidFill>
                          <a:effectLst/>
                          <a:latin typeface="+mn-lt"/>
                          <a:ea typeface="+mn-ea"/>
                          <a:cs typeface="+mn-cs"/>
                        </a:rPr>
                        <a:t>Management</a:t>
                      </a:r>
                    </a:p>
                  </a:txBody>
                  <a:tcPr marL="17214" marR="17214" marT="0" marB="0" vert="vert270"/>
                </a:tc>
                <a:tc>
                  <a:txBody>
                    <a:bodyPr/>
                    <a:lstStyle/>
                    <a:p>
                      <a:pPr marL="0" marR="0">
                        <a:lnSpc>
                          <a:spcPct val="107000"/>
                        </a:lnSpc>
                        <a:spcBef>
                          <a:spcPts val="0"/>
                        </a:spcBef>
                        <a:spcAft>
                          <a:spcPts val="0"/>
                        </a:spcAft>
                      </a:pPr>
                      <a:r>
                        <a:rPr lang="en-US" sz="1600" dirty="0">
                          <a:effectLst/>
                        </a:rPr>
                        <a:t>Community &amp;  Economic Dev.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vert="vert270"/>
                </a:tc>
                <a:tc>
                  <a:txBody>
                    <a:bodyPr/>
                    <a:lstStyle/>
                    <a:p>
                      <a:pPr marL="0" marR="0">
                        <a:lnSpc>
                          <a:spcPct val="107000"/>
                        </a:lnSpc>
                        <a:spcBef>
                          <a:spcPts val="0"/>
                        </a:spcBef>
                        <a:spcAft>
                          <a:spcPts val="0"/>
                        </a:spcAft>
                      </a:pPr>
                      <a:r>
                        <a:rPr lang="en-US" sz="1600" dirty="0">
                          <a:effectLst/>
                        </a:rPr>
                        <a:t>Civil Engineering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vert="vert270"/>
                </a:tc>
                <a:tc>
                  <a:txBody>
                    <a:bodyPr/>
                    <a:lstStyle/>
                    <a:p>
                      <a:pPr marL="0" marR="0">
                        <a:lnSpc>
                          <a:spcPct val="107000"/>
                        </a:lnSpc>
                        <a:spcBef>
                          <a:spcPts val="0"/>
                        </a:spcBef>
                        <a:spcAft>
                          <a:spcPts val="0"/>
                        </a:spcAft>
                      </a:pPr>
                      <a:r>
                        <a:rPr lang="en-US" sz="1600" dirty="0">
                          <a:effectLst/>
                        </a:rPr>
                        <a:t>Urban &amp; Regional </a:t>
                      </a:r>
                      <a:r>
                        <a:rPr lang="en-US" sz="1600" dirty="0" err="1">
                          <a:effectLst/>
                        </a:rPr>
                        <a:t>Plng</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vert="vert270"/>
                </a:tc>
                <a:tc>
                  <a:txBody>
                    <a:bodyPr/>
                    <a:lstStyle/>
                    <a:p>
                      <a:pPr marL="0" marR="0" algn="l" defTabSz="914400" rtl="0" eaLnBrk="1" latinLnBrk="0" hangingPunct="1">
                        <a:lnSpc>
                          <a:spcPct val="107000"/>
                        </a:lnSpc>
                        <a:spcBef>
                          <a:spcPts val="0"/>
                        </a:spcBef>
                        <a:spcAft>
                          <a:spcPts val="0"/>
                        </a:spcAft>
                      </a:pPr>
                      <a:r>
                        <a:rPr lang="en-US" sz="1600" kern="1200" dirty="0">
                          <a:solidFill>
                            <a:schemeClr val="dk1"/>
                          </a:solidFill>
                          <a:effectLst/>
                          <a:latin typeface="+mn-lt"/>
                          <a:ea typeface="+mn-ea"/>
                          <a:cs typeface="+mn-cs"/>
                        </a:rPr>
                        <a:t>Human </a:t>
                      </a:r>
                      <a:r>
                        <a:rPr lang="en-US" sz="1600" kern="1200" dirty="0" err="1">
                          <a:solidFill>
                            <a:schemeClr val="dk1"/>
                          </a:solidFill>
                          <a:effectLst/>
                          <a:latin typeface="+mn-lt"/>
                          <a:ea typeface="+mn-ea"/>
                          <a:cs typeface="+mn-cs"/>
                        </a:rPr>
                        <a:t>Rscs</a:t>
                      </a:r>
                      <a:r>
                        <a:rPr lang="en-US" sz="1600" kern="1200" dirty="0">
                          <a:solidFill>
                            <a:schemeClr val="dk1"/>
                          </a:solidFill>
                          <a:effectLst/>
                          <a:latin typeface="+mn-lt"/>
                          <a:ea typeface="+mn-ea"/>
                          <a:cs typeface="+mn-cs"/>
                        </a:rPr>
                        <a:t> &amp; Labor Rel.</a:t>
                      </a:r>
                    </a:p>
                  </a:txBody>
                  <a:tcPr marL="17214" marR="17214" marT="0" marB="0" vert="vert270"/>
                </a:tc>
                <a:tc>
                  <a:txBody>
                    <a:bodyPr/>
                    <a:lstStyle/>
                    <a:p>
                      <a:pPr marL="0" marR="0" algn="l" defTabSz="914400" rtl="0" eaLnBrk="1" latinLnBrk="0" hangingPunct="1">
                        <a:lnSpc>
                          <a:spcPct val="107000"/>
                        </a:lnSpc>
                        <a:spcBef>
                          <a:spcPts val="0"/>
                        </a:spcBef>
                        <a:spcAft>
                          <a:spcPts val="0"/>
                        </a:spcAft>
                      </a:pPr>
                      <a:r>
                        <a:rPr lang="en-US" sz="1600" kern="1200" dirty="0">
                          <a:solidFill>
                            <a:schemeClr val="dk1"/>
                          </a:solidFill>
                          <a:effectLst/>
                          <a:latin typeface="+mn-lt"/>
                          <a:ea typeface="+mn-ea"/>
                          <a:cs typeface="+mn-cs"/>
                        </a:rPr>
                        <a:t>Supply Chain Management</a:t>
                      </a:r>
                    </a:p>
                  </a:txBody>
                  <a:tcPr marL="17214" marR="17214" marT="0" marB="0" vert="vert270"/>
                </a:tc>
                <a:tc>
                  <a:txBody>
                    <a:bodyPr/>
                    <a:lstStyle/>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r>
                        <a:rPr lang="en-US" sz="1800" dirty="0">
                          <a:effectLst/>
                        </a:rPr>
                        <a:t>Other fields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extLst>
                  <a:ext uri="{0D108BD9-81ED-4DB2-BD59-A6C34878D82A}">
                    <a16:rowId xmlns:a16="http://schemas.microsoft.com/office/drawing/2014/main" val="1916752740"/>
                  </a:ext>
                </a:extLst>
              </a:tr>
              <a:tr h="563215">
                <a:tc>
                  <a:txBody>
                    <a:bodyPr/>
                    <a:lstStyle/>
                    <a:p>
                      <a:pPr marL="0" marR="0">
                        <a:lnSpc>
                          <a:spcPct val="107000"/>
                        </a:lnSpc>
                        <a:spcBef>
                          <a:spcPts val="0"/>
                        </a:spcBef>
                        <a:spcAft>
                          <a:spcPts val="0"/>
                        </a:spcAft>
                      </a:pPr>
                      <a:r>
                        <a:rPr lang="en-US" sz="1800" dirty="0">
                          <a:effectLst/>
                        </a:rPr>
                        <a:t>1. Why abandonment happens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Anthropology, economics, public policy, psychology, sociology</a:t>
                      </a:r>
                    </a:p>
                  </a:txBody>
                  <a:tcPr marL="17214" marR="17214" marT="0" marB="0"/>
                </a:tc>
                <a:extLst>
                  <a:ext uri="{0D108BD9-81ED-4DB2-BD59-A6C34878D82A}">
                    <a16:rowId xmlns:a16="http://schemas.microsoft.com/office/drawing/2014/main" val="3914043875"/>
                  </a:ext>
                </a:extLst>
              </a:tr>
              <a:tr h="384195">
                <a:tc>
                  <a:txBody>
                    <a:bodyPr/>
                    <a:lstStyle/>
                    <a:p>
                      <a:pPr marL="0" marR="0">
                        <a:lnSpc>
                          <a:spcPct val="107000"/>
                        </a:lnSpc>
                        <a:spcBef>
                          <a:spcPts val="0"/>
                        </a:spcBef>
                        <a:spcAft>
                          <a:spcPts val="0"/>
                        </a:spcAft>
                      </a:pPr>
                      <a:r>
                        <a:rPr lang="en-US" sz="1800" dirty="0">
                          <a:effectLst/>
                        </a:rPr>
                        <a:t>2. Governmental policies, regulations, and incentives</a:t>
                      </a: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Economics, public policy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extLst>
                  <a:ext uri="{0D108BD9-81ED-4DB2-BD59-A6C34878D82A}">
                    <a16:rowId xmlns:a16="http://schemas.microsoft.com/office/drawing/2014/main" val="1676463356"/>
                  </a:ext>
                </a:extLst>
              </a:tr>
              <a:tr h="952174">
                <a:tc>
                  <a:txBody>
                    <a:bodyPr/>
                    <a:lstStyle/>
                    <a:p>
                      <a:pPr marL="0" marR="0">
                        <a:lnSpc>
                          <a:spcPct val="107000"/>
                        </a:lnSpc>
                        <a:spcBef>
                          <a:spcPts val="0"/>
                        </a:spcBef>
                        <a:spcAft>
                          <a:spcPts val="0"/>
                        </a:spcAft>
                      </a:pPr>
                      <a:r>
                        <a:rPr lang="en-US" sz="1800">
                          <a:effectLst/>
                        </a:rPr>
                        <a:t>3. Technological solutions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Chemical engineering, chemistry, electrical engineering, entrepreneurship, mechanical engineering, public health</a:t>
                      </a:r>
                    </a:p>
                  </a:txBody>
                  <a:tcPr marL="17214" marR="17214" marT="0" marB="0"/>
                </a:tc>
                <a:extLst>
                  <a:ext uri="{0D108BD9-81ED-4DB2-BD59-A6C34878D82A}">
                    <a16:rowId xmlns:a16="http://schemas.microsoft.com/office/drawing/2014/main" val="3375221207"/>
                  </a:ext>
                </a:extLst>
              </a:tr>
              <a:tr h="384195">
                <a:tc>
                  <a:txBody>
                    <a:bodyPr/>
                    <a:lstStyle/>
                    <a:p>
                      <a:pPr marL="0" marR="0">
                        <a:lnSpc>
                          <a:spcPct val="107000"/>
                        </a:lnSpc>
                        <a:spcBef>
                          <a:spcPts val="0"/>
                        </a:spcBef>
                        <a:spcAft>
                          <a:spcPts val="0"/>
                        </a:spcAft>
                      </a:pPr>
                      <a:r>
                        <a:rPr lang="en-US" sz="1800" dirty="0">
                          <a:effectLst/>
                        </a:rPr>
                        <a:t>4. Time and cost of demolition versus deconstruction</a:t>
                      </a: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Industrial engineering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extLst>
                  <a:ext uri="{0D108BD9-81ED-4DB2-BD59-A6C34878D82A}">
                    <a16:rowId xmlns:a16="http://schemas.microsoft.com/office/drawing/2014/main" val="3740460419"/>
                  </a:ext>
                </a:extLst>
              </a:tr>
              <a:tr h="660454">
                <a:tc>
                  <a:txBody>
                    <a:bodyPr/>
                    <a:lstStyle/>
                    <a:p>
                      <a:pPr marL="0" marR="0">
                        <a:lnSpc>
                          <a:spcPct val="107000"/>
                        </a:lnSpc>
                        <a:spcBef>
                          <a:spcPts val="0"/>
                        </a:spcBef>
                        <a:spcAft>
                          <a:spcPts val="0"/>
                        </a:spcAft>
                      </a:pPr>
                      <a:r>
                        <a:rPr lang="en-US" sz="1800">
                          <a:effectLst/>
                        </a:rPr>
                        <a:t>5. Design for Deconstruction and Reuse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Architecture, chemical engineering, chemistry, mechanical engineering</a:t>
                      </a:r>
                    </a:p>
                  </a:txBody>
                  <a:tcPr marL="17214" marR="17214" marT="0" marB="0"/>
                </a:tc>
                <a:extLst>
                  <a:ext uri="{0D108BD9-81ED-4DB2-BD59-A6C34878D82A}">
                    <a16:rowId xmlns:a16="http://schemas.microsoft.com/office/drawing/2014/main" val="2752660344"/>
                  </a:ext>
                </a:extLst>
              </a:tr>
              <a:tr h="286955">
                <a:tc>
                  <a:txBody>
                    <a:bodyPr/>
                    <a:lstStyle/>
                    <a:p>
                      <a:pPr marL="0" marR="0">
                        <a:lnSpc>
                          <a:spcPct val="107000"/>
                        </a:lnSpc>
                        <a:spcBef>
                          <a:spcPts val="0"/>
                        </a:spcBef>
                        <a:spcAft>
                          <a:spcPts val="0"/>
                        </a:spcAft>
                      </a:pPr>
                      <a:r>
                        <a:rPr lang="en-US" sz="1800" dirty="0">
                          <a:effectLst/>
                        </a:rPr>
                        <a:t>6. Market and supply chain management</a:t>
                      </a: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Finance, management, marketing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extLst>
                  <a:ext uri="{0D108BD9-81ED-4DB2-BD59-A6C34878D82A}">
                    <a16:rowId xmlns:a16="http://schemas.microsoft.com/office/drawing/2014/main" val="1293515445"/>
                  </a:ext>
                </a:extLst>
              </a:tr>
              <a:tr h="384195">
                <a:tc>
                  <a:txBody>
                    <a:bodyPr/>
                    <a:lstStyle/>
                    <a:p>
                      <a:pPr marL="0" marR="0">
                        <a:lnSpc>
                          <a:spcPct val="107000"/>
                        </a:lnSpc>
                        <a:spcBef>
                          <a:spcPts val="0"/>
                        </a:spcBef>
                        <a:spcAft>
                          <a:spcPts val="0"/>
                        </a:spcAft>
                      </a:pPr>
                      <a:r>
                        <a:rPr lang="en-US" sz="1800">
                          <a:effectLst/>
                        </a:rPr>
                        <a:t>7. Workforce skills and training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tc>
                  <a:txBody>
                    <a:bodyPr/>
                    <a:lstStyle/>
                    <a:p>
                      <a:pPr marL="0" marR="0">
                        <a:lnSpc>
                          <a:spcPct val="107000"/>
                        </a:lnSpc>
                        <a:spcBef>
                          <a:spcPts val="0"/>
                        </a:spcBef>
                        <a:spcAft>
                          <a:spcPts val="0"/>
                        </a:spcAft>
                      </a:pPr>
                      <a:r>
                        <a:rPr lang="en-US" sz="1800" dirty="0">
                          <a:effectLst/>
                        </a:rPr>
                        <a:t>Adult education, educational psychology, entrepreneurship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7214" marR="17214" marT="0" marB="0"/>
                </a:tc>
                <a:extLst>
                  <a:ext uri="{0D108BD9-81ED-4DB2-BD59-A6C34878D82A}">
                    <a16:rowId xmlns:a16="http://schemas.microsoft.com/office/drawing/2014/main" val="2509314114"/>
                  </a:ext>
                </a:extLst>
              </a:tr>
            </a:tbl>
          </a:graphicData>
        </a:graphic>
      </p:graphicFrame>
    </p:spTree>
    <p:extLst>
      <p:ext uri="{BB962C8B-B14F-4D97-AF65-F5344CB8AC3E}">
        <p14:creationId xmlns:p14="http://schemas.microsoft.com/office/powerpoint/2010/main" val="27225595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924FB7-668E-4F1D-98F6-A76DB371B04C}"/>
              </a:ext>
            </a:extLst>
          </p:cNvPr>
          <p:cNvGraphicFramePr/>
          <p:nvPr>
            <p:extLst>
              <p:ext uri="{D42A27DB-BD31-4B8C-83A1-F6EECF244321}">
                <p14:modId xmlns:p14="http://schemas.microsoft.com/office/powerpoint/2010/main" val="2758586052"/>
              </p:ext>
            </p:extLst>
          </p:nvPr>
        </p:nvGraphicFramePr>
        <p:xfrm>
          <a:off x="1575117" y="365760"/>
          <a:ext cx="9041765" cy="6370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043090"/>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p:txBody>
          <a:bodyPr/>
          <a:lstStyle/>
          <a:p>
            <a:r>
              <a:rPr lang="en-US" dirty="0"/>
              <a:t>Domicology – A Look Through (Spartan)</a:t>
            </a:r>
            <a:br>
              <a:rPr lang="en-US" dirty="0"/>
            </a:br>
            <a:r>
              <a:rPr lang="en-US" dirty="0"/>
              <a:t>Green Colored Glasses</a:t>
            </a:r>
          </a:p>
        </p:txBody>
      </p:sp>
      <p:sp>
        <p:nvSpPr>
          <p:cNvPr id="3" name="Content Placeholder 2">
            <a:extLst>
              <a:ext uri="{FF2B5EF4-FFF2-40B4-BE49-F238E27FC236}">
                <a16:creationId xmlns:a16="http://schemas.microsoft.com/office/drawing/2014/main" id="{785C1CF6-1ADE-4932-8529-C9C1751FD528}"/>
              </a:ext>
            </a:extLst>
          </p:cNvPr>
          <p:cNvSpPr>
            <a:spLocks noGrp="1"/>
          </p:cNvSpPr>
          <p:nvPr>
            <p:ph idx="1"/>
          </p:nvPr>
        </p:nvSpPr>
        <p:spPr/>
        <p:txBody>
          <a:bodyPr/>
          <a:lstStyle/>
          <a:p>
            <a:pPr marL="0" lvl="2" indent="0">
              <a:buNone/>
            </a:pPr>
            <a:r>
              <a:rPr lang="en-US" sz="2400" b="1" dirty="0"/>
              <a:t>Leverage building code and “buy local” opportunities on campuses</a:t>
            </a:r>
          </a:p>
          <a:p>
            <a:pPr marL="285750" lvl="2" indent="-285750">
              <a:buFontTx/>
              <a:buChar char="-"/>
            </a:pPr>
            <a:r>
              <a:rPr lang="en-US" dirty="0"/>
              <a:t>Support for new materials, design for deconstruction, and material salvage/reuse</a:t>
            </a:r>
          </a:p>
          <a:p>
            <a:pPr marL="285750" lvl="2" indent="-285750">
              <a:buFontTx/>
              <a:buChar char="-"/>
            </a:pPr>
            <a:r>
              <a:rPr lang="en-US" dirty="0"/>
              <a:t>MSU Sustainable Wood Recovery Initiative</a:t>
            </a:r>
          </a:p>
          <a:p>
            <a:pPr marL="914400" lvl="2" indent="0">
              <a:buNone/>
            </a:pPr>
            <a:r>
              <a:rPr lang="en-US" dirty="0"/>
              <a:t>	</a:t>
            </a:r>
            <a:endParaRPr lang="en-US" dirty="0">
              <a:highlight>
                <a:srgbClr val="FFFF00"/>
              </a:highlight>
            </a:endParaRPr>
          </a:p>
          <a:p>
            <a:pPr marL="914400" lvl="2" indent="0">
              <a:buNone/>
            </a:pPr>
            <a:endParaRPr lang="en-US" dirty="0"/>
          </a:p>
          <a:p>
            <a:pPr marL="0" lvl="2" indent="0">
              <a:buNone/>
            </a:pPr>
            <a:r>
              <a:rPr lang="en-US" sz="2400" b="1" dirty="0"/>
              <a:t>Salvage facilities/C&amp;D MRFs</a:t>
            </a:r>
          </a:p>
          <a:p>
            <a:endParaRPr lang="en-US" dirty="0"/>
          </a:p>
        </p:txBody>
      </p:sp>
      <p:pic>
        <p:nvPicPr>
          <p:cNvPr id="2050" name="Picture 2">
            <a:extLst>
              <a:ext uri="{FF2B5EF4-FFF2-40B4-BE49-F238E27FC236}">
                <a16:creationId xmlns:a16="http://schemas.microsoft.com/office/drawing/2014/main" id="{57AE8BCB-158B-4B0A-BA84-CDFFDCE1C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12192000" cy="59245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7FE7021-BBD6-4F6E-83D1-06DE7BDC8BAB}"/>
              </a:ext>
            </a:extLst>
          </p:cNvPr>
          <p:cNvGrpSpPr/>
          <p:nvPr/>
        </p:nvGrpSpPr>
        <p:grpSpPr>
          <a:xfrm>
            <a:off x="1033374" y="4191000"/>
            <a:ext cx="10125251" cy="3171825"/>
            <a:chOff x="1188720" y="2151698"/>
            <a:chExt cx="10125251" cy="3171825"/>
          </a:xfrm>
        </p:grpSpPr>
        <p:pic>
          <p:nvPicPr>
            <p:cNvPr id="2052" name="Picture 4" descr="Image result for MSU Surplus Store">
              <a:extLst>
                <a:ext uri="{FF2B5EF4-FFF2-40B4-BE49-F238E27FC236}">
                  <a16:creationId xmlns:a16="http://schemas.microsoft.com/office/drawing/2014/main" id="{C00FACC4-6FAB-4A3A-A61C-4295FDE1C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720" y="2151698"/>
              <a:ext cx="47625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SU Surplus Store">
              <a:extLst>
                <a:ext uri="{FF2B5EF4-FFF2-40B4-BE49-F238E27FC236}">
                  <a16:creationId xmlns:a16="http://schemas.microsoft.com/office/drawing/2014/main" id="{C030910E-37E3-4BB2-B3E1-8B2E3A174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220" y="2155101"/>
              <a:ext cx="5362751" cy="3168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E14DCDF3-52BC-4669-8CD1-C6DD1D55DE8F}"/>
              </a:ext>
            </a:extLst>
          </p:cNvPr>
          <p:cNvGrpSpPr/>
          <p:nvPr/>
        </p:nvGrpSpPr>
        <p:grpSpPr>
          <a:xfrm>
            <a:off x="230458" y="447558"/>
            <a:ext cx="11731084" cy="5329354"/>
            <a:chOff x="179658" y="1326994"/>
            <a:chExt cx="11731084" cy="5329354"/>
          </a:xfrm>
        </p:grpSpPr>
        <p:pic>
          <p:nvPicPr>
            <p:cNvPr id="4" name="Picture 3">
              <a:extLst>
                <a:ext uri="{FF2B5EF4-FFF2-40B4-BE49-F238E27FC236}">
                  <a16:creationId xmlns:a16="http://schemas.microsoft.com/office/drawing/2014/main" id="{D8923889-16E5-448E-B775-775F45EB68A8}"/>
                </a:ext>
              </a:extLst>
            </p:cNvPr>
            <p:cNvPicPr>
              <a:picLocks noChangeAspect="1"/>
            </p:cNvPicPr>
            <p:nvPr/>
          </p:nvPicPr>
          <p:blipFill rotWithShape="1">
            <a:blip r:embed="rId5"/>
            <a:srcRect l="1282" t="17719" r="2500"/>
            <a:stretch/>
          </p:blipFill>
          <p:spPr>
            <a:xfrm>
              <a:off x="179658" y="1326994"/>
              <a:ext cx="11731084" cy="5329354"/>
            </a:xfrm>
            <a:prstGeom prst="rect">
              <a:avLst/>
            </a:prstGeom>
          </p:spPr>
        </p:pic>
        <p:sp>
          <p:nvSpPr>
            <p:cNvPr id="5" name="Rectangle 4">
              <a:extLst>
                <a:ext uri="{FF2B5EF4-FFF2-40B4-BE49-F238E27FC236}">
                  <a16:creationId xmlns:a16="http://schemas.microsoft.com/office/drawing/2014/main" id="{80D3E70A-6B18-4248-AA85-A47ED63E77EC}"/>
                </a:ext>
              </a:extLst>
            </p:cNvPr>
            <p:cNvSpPr/>
            <p:nvPr/>
          </p:nvSpPr>
          <p:spPr>
            <a:xfrm>
              <a:off x="179658" y="6287016"/>
              <a:ext cx="3647152" cy="369332"/>
            </a:xfrm>
            <a:prstGeom prst="rect">
              <a:avLst/>
            </a:prstGeom>
          </p:spPr>
          <p:txBody>
            <a:bodyPr wrap="none">
              <a:spAutoFit/>
            </a:bodyPr>
            <a:lstStyle/>
            <a:p>
              <a:r>
                <a:rPr lang="en-US" dirty="0">
                  <a:hlinkClick r:id="rId6">
                    <a:extLst>
                      <a:ext uri="{A12FA001-AC4F-418D-AE19-62706E023703}">
                        <ahyp:hlinkClr xmlns:ahyp="http://schemas.microsoft.com/office/drawing/2018/hyperlinkcolor" xmlns="" val="tx"/>
                      </a:ext>
                    </a:extLst>
                  </a:hlinkClick>
                </a:rPr>
                <a:t>Source: https://msushadows.com/</a:t>
              </a:r>
              <a:endParaRPr lang="en-US" dirty="0"/>
            </a:p>
          </p:txBody>
        </p:sp>
      </p:grpSp>
    </p:spTree>
    <p:extLst>
      <p:ext uri="{BB962C8B-B14F-4D97-AF65-F5344CB8AC3E}">
        <p14:creationId xmlns:p14="http://schemas.microsoft.com/office/powerpoint/2010/main" val="40987175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p:txBody>
          <a:bodyPr/>
          <a:lstStyle/>
          <a:p>
            <a:r>
              <a:rPr lang="en-US" dirty="0"/>
              <a:t>Domicology – A Look Through (Spartan)</a:t>
            </a:r>
            <a:br>
              <a:rPr lang="en-US" dirty="0"/>
            </a:br>
            <a:r>
              <a:rPr lang="en-US" dirty="0"/>
              <a:t>Green Colored Glasses</a:t>
            </a:r>
          </a:p>
        </p:txBody>
      </p:sp>
      <p:sp>
        <p:nvSpPr>
          <p:cNvPr id="3" name="Content Placeholder 2">
            <a:extLst>
              <a:ext uri="{FF2B5EF4-FFF2-40B4-BE49-F238E27FC236}">
                <a16:creationId xmlns:a16="http://schemas.microsoft.com/office/drawing/2014/main" id="{785C1CF6-1ADE-4932-8529-C9C1751FD528}"/>
              </a:ext>
            </a:extLst>
          </p:cNvPr>
          <p:cNvSpPr>
            <a:spLocks noGrp="1"/>
          </p:cNvSpPr>
          <p:nvPr>
            <p:ph idx="1"/>
          </p:nvPr>
        </p:nvSpPr>
        <p:spPr/>
        <p:txBody>
          <a:bodyPr/>
          <a:lstStyle/>
          <a:p>
            <a:pPr marL="0" lvl="2" indent="0">
              <a:buNone/>
            </a:pPr>
            <a:r>
              <a:rPr lang="en-US" sz="2400" b="1" dirty="0"/>
              <a:t>Teaching and Research</a:t>
            </a:r>
          </a:p>
          <a:p>
            <a:pPr marL="228600" lvl="3"/>
            <a:r>
              <a:rPr lang="en-US" dirty="0"/>
              <a:t>Domicology course –significant research and outreach components</a:t>
            </a:r>
          </a:p>
          <a:p>
            <a:pPr marL="228600" lvl="3"/>
            <a:endParaRPr lang="en-US" dirty="0"/>
          </a:p>
          <a:p>
            <a:pPr marL="228600" lvl="3"/>
            <a:r>
              <a:rPr lang="en-US" dirty="0"/>
              <a:t>Deconstruction time and cost</a:t>
            </a:r>
          </a:p>
          <a:p>
            <a:pPr marL="228600" lvl="3"/>
            <a:endParaRPr lang="en-US" dirty="0"/>
          </a:p>
          <a:p>
            <a:pPr marL="228600" lvl="3"/>
            <a:r>
              <a:rPr lang="en-US" dirty="0"/>
              <a:t>Barriers to implementation</a:t>
            </a:r>
          </a:p>
          <a:p>
            <a:pPr marL="228600" lvl="3"/>
            <a:endParaRPr lang="en-US" dirty="0"/>
          </a:p>
          <a:p>
            <a:pPr marL="228600" lvl="3"/>
            <a:r>
              <a:rPr lang="en-US" dirty="0"/>
              <a:t>Material research</a:t>
            </a:r>
          </a:p>
          <a:p>
            <a:pPr marL="228600" lvl="3"/>
            <a:endParaRPr lang="en-US" dirty="0"/>
          </a:p>
          <a:p>
            <a:pPr marL="228600" lvl="3"/>
            <a:r>
              <a:rPr lang="en-US" dirty="0"/>
              <a:t>Policy</a:t>
            </a:r>
          </a:p>
          <a:p>
            <a:pPr marL="228600" lvl="3"/>
            <a:endParaRPr lang="en-US" dirty="0"/>
          </a:p>
          <a:p>
            <a:pPr marL="228600" lvl="3"/>
            <a:r>
              <a:rPr lang="en-US" dirty="0"/>
              <a:t>Other</a:t>
            </a:r>
          </a:p>
          <a:p>
            <a:endParaRPr lang="en-US" dirty="0"/>
          </a:p>
        </p:txBody>
      </p:sp>
    </p:spTree>
    <p:extLst>
      <p:ext uri="{BB962C8B-B14F-4D97-AF65-F5344CB8AC3E}">
        <p14:creationId xmlns:p14="http://schemas.microsoft.com/office/powerpoint/2010/main" val="25818754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5CDE74-AB51-490E-BA81-A04E316AC537}"/>
              </a:ext>
            </a:extLst>
          </p:cNvPr>
          <p:cNvPicPr>
            <a:picLocks noChangeAspect="1"/>
          </p:cNvPicPr>
          <p:nvPr/>
        </p:nvPicPr>
        <p:blipFill rotWithShape="1">
          <a:blip r:embed="rId2"/>
          <a:srcRect l="33750" t="22023" r="35244"/>
          <a:stretch/>
        </p:blipFill>
        <p:spPr>
          <a:xfrm>
            <a:off x="204439" y="1193178"/>
            <a:ext cx="3780263" cy="5050573"/>
          </a:xfrm>
          <a:prstGeom prst="rect">
            <a:avLst/>
          </a:prstGeom>
          <a:ln>
            <a:solidFill>
              <a:schemeClr val="tx1"/>
            </a:solidFill>
          </a:ln>
        </p:spPr>
      </p:pic>
      <p:pic>
        <p:nvPicPr>
          <p:cNvPr id="5" name="Picture 4">
            <a:extLst>
              <a:ext uri="{FF2B5EF4-FFF2-40B4-BE49-F238E27FC236}">
                <a16:creationId xmlns:a16="http://schemas.microsoft.com/office/drawing/2014/main" id="{47D300A9-31E8-410E-9CEF-9CF1389C5E53}"/>
              </a:ext>
            </a:extLst>
          </p:cNvPr>
          <p:cNvPicPr>
            <a:picLocks noChangeAspect="1"/>
          </p:cNvPicPr>
          <p:nvPr/>
        </p:nvPicPr>
        <p:blipFill rotWithShape="1">
          <a:blip r:embed="rId3"/>
          <a:srcRect l="33659" t="22023" r="35335"/>
          <a:stretch/>
        </p:blipFill>
        <p:spPr>
          <a:xfrm>
            <a:off x="4211444" y="1193176"/>
            <a:ext cx="3780263" cy="5050574"/>
          </a:xfrm>
          <a:prstGeom prst="rect">
            <a:avLst/>
          </a:prstGeom>
          <a:ln>
            <a:solidFill>
              <a:schemeClr val="tx1"/>
            </a:solidFill>
          </a:ln>
        </p:spPr>
      </p:pic>
      <p:pic>
        <p:nvPicPr>
          <p:cNvPr id="6" name="Picture 5">
            <a:extLst>
              <a:ext uri="{FF2B5EF4-FFF2-40B4-BE49-F238E27FC236}">
                <a16:creationId xmlns:a16="http://schemas.microsoft.com/office/drawing/2014/main" id="{E5099554-17B6-4AE2-962B-D47EB3E9884B}"/>
              </a:ext>
            </a:extLst>
          </p:cNvPr>
          <p:cNvPicPr>
            <a:picLocks noChangeAspect="1"/>
          </p:cNvPicPr>
          <p:nvPr/>
        </p:nvPicPr>
        <p:blipFill rotWithShape="1">
          <a:blip r:embed="rId4"/>
          <a:srcRect l="34025" t="22023" r="35701"/>
          <a:stretch/>
        </p:blipFill>
        <p:spPr>
          <a:xfrm>
            <a:off x="8218449" y="1193176"/>
            <a:ext cx="3691053" cy="5050575"/>
          </a:xfrm>
          <a:prstGeom prst="rect">
            <a:avLst/>
          </a:prstGeom>
          <a:ln>
            <a:solidFill>
              <a:schemeClr val="tx1"/>
            </a:solidFill>
          </a:ln>
        </p:spPr>
      </p:pic>
    </p:spTree>
    <p:extLst>
      <p:ext uri="{BB962C8B-B14F-4D97-AF65-F5344CB8AC3E}">
        <p14:creationId xmlns:p14="http://schemas.microsoft.com/office/powerpoint/2010/main" val="929988796"/>
      </p:ext>
    </p:extLst>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p:txBody>
          <a:bodyPr/>
          <a:lstStyle/>
          <a:p>
            <a:r>
              <a:rPr lang="en-US" dirty="0"/>
              <a:t>Domicology – A Look Through (Spartan)</a:t>
            </a:r>
            <a:br>
              <a:rPr lang="en-US" dirty="0"/>
            </a:br>
            <a:r>
              <a:rPr lang="en-US" dirty="0"/>
              <a:t>Green Colored Glasses</a:t>
            </a:r>
          </a:p>
        </p:txBody>
      </p:sp>
      <p:pic>
        <p:nvPicPr>
          <p:cNvPr id="8" name="Picture 7">
            <a:extLst>
              <a:ext uri="{FF2B5EF4-FFF2-40B4-BE49-F238E27FC236}">
                <a16:creationId xmlns:a16="http://schemas.microsoft.com/office/drawing/2014/main" id="{95958273-6019-41D0-8B64-9BF890B15E21}"/>
              </a:ext>
            </a:extLst>
          </p:cNvPr>
          <p:cNvPicPr>
            <a:picLocks noChangeAspect="1"/>
          </p:cNvPicPr>
          <p:nvPr/>
        </p:nvPicPr>
        <p:blipFill rotWithShape="1">
          <a:blip r:embed="rId2"/>
          <a:srcRect l="33201" t="22194" r="34604" b="2741"/>
          <a:stretch/>
        </p:blipFill>
        <p:spPr>
          <a:xfrm>
            <a:off x="1494264" y="1655956"/>
            <a:ext cx="3925230" cy="4861932"/>
          </a:xfrm>
          <a:prstGeom prst="rect">
            <a:avLst/>
          </a:prstGeom>
          <a:ln>
            <a:solidFill>
              <a:schemeClr val="tx1"/>
            </a:solidFill>
          </a:ln>
        </p:spPr>
      </p:pic>
      <p:pic>
        <p:nvPicPr>
          <p:cNvPr id="9" name="Picture 8">
            <a:extLst>
              <a:ext uri="{FF2B5EF4-FFF2-40B4-BE49-F238E27FC236}">
                <a16:creationId xmlns:a16="http://schemas.microsoft.com/office/drawing/2014/main" id="{32C9B2BB-E187-4DFB-8F98-28267D0DBB28}"/>
              </a:ext>
            </a:extLst>
          </p:cNvPr>
          <p:cNvPicPr>
            <a:picLocks noChangeAspect="1"/>
          </p:cNvPicPr>
          <p:nvPr/>
        </p:nvPicPr>
        <p:blipFill rotWithShape="1">
          <a:blip r:embed="rId3"/>
          <a:srcRect l="33567" t="22194" r="35061" b="2741"/>
          <a:stretch/>
        </p:blipFill>
        <p:spPr>
          <a:xfrm>
            <a:off x="6545767" y="1655956"/>
            <a:ext cx="3824868" cy="4861932"/>
          </a:xfrm>
          <a:prstGeom prst="rect">
            <a:avLst/>
          </a:prstGeom>
          <a:ln>
            <a:solidFill>
              <a:schemeClr val="tx1"/>
            </a:solidFill>
          </a:ln>
        </p:spPr>
      </p:pic>
    </p:spTree>
    <p:extLst>
      <p:ext uri="{BB962C8B-B14F-4D97-AF65-F5344CB8AC3E}">
        <p14:creationId xmlns:p14="http://schemas.microsoft.com/office/powerpoint/2010/main" val="3935176076"/>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2B1C-0FDC-4C6A-8E83-5C01F5B14002}"/>
              </a:ext>
            </a:extLst>
          </p:cNvPr>
          <p:cNvSpPr>
            <a:spLocks noGrp="1"/>
          </p:cNvSpPr>
          <p:nvPr>
            <p:ph type="title"/>
          </p:nvPr>
        </p:nvSpPr>
        <p:spPr/>
        <p:txBody>
          <a:bodyPr/>
          <a:lstStyle/>
          <a:p>
            <a:r>
              <a:rPr lang="en-US" dirty="0"/>
              <a:t>Domicology – A Look Through (Spartan)</a:t>
            </a:r>
            <a:br>
              <a:rPr lang="en-US" dirty="0"/>
            </a:br>
            <a:r>
              <a:rPr lang="en-US" dirty="0"/>
              <a:t>Green Colored Glasses</a:t>
            </a:r>
          </a:p>
        </p:txBody>
      </p:sp>
      <p:pic>
        <p:nvPicPr>
          <p:cNvPr id="3" name="Picture 2">
            <a:extLst>
              <a:ext uri="{FF2B5EF4-FFF2-40B4-BE49-F238E27FC236}">
                <a16:creationId xmlns:a16="http://schemas.microsoft.com/office/drawing/2014/main" id="{F01AADE4-74EB-4F97-9FD2-0B82BA985CFF}"/>
              </a:ext>
            </a:extLst>
          </p:cNvPr>
          <p:cNvPicPr>
            <a:picLocks noChangeAspect="1"/>
          </p:cNvPicPr>
          <p:nvPr/>
        </p:nvPicPr>
        <p:blipFill rotWithShape="1">
          <a:blip r:embed="rId2"/>
          <a:srcRect l="33384" t="22367" r="34695" b="3084"/>
          <a:stretch/>
        </p:blipFill>
        <p:spPr>
          <a:xfrm>
            <a:off x="159833" y="1661530"/>
            <a:ext cx="3891777" cy="4828479"/>
          </a:xfrm>
          <a:prstGeom prst="rect">
            <a:avLst/>
          </a:prstGeom>
          <a:ln>
            <a:solidFill>
              <a:schemeClr val="tx1"/>
            </a:solidFill>
          </a:ln>
        </p:spPr>
      </p:pic>
      <p:pic>
        <p:nvPicPr>
          <p:cNvPr id="4" name="Picture 3">
            <a:extLst>
              <a:ext uri="{FF2B5EF4-FFF2-40B4-BE49-F238E27FC236}">
                <a16:creationId xmlns:a16="http://schemas.microsoft.com/office/drawing/2014/main" id="{8C95C8AF-3A7D-40F0-AB68-1C57D446F420}"/>
              </a:ext>
            </a:extLst>
          </p:cNvPr>
          <p:cNvPicPr>
            <a:picLocks noChangeAspect="1"/>
          </p:cNvPicPr>
          <p:nvPr/>
        </p:nvPicPr>
        <p:blipFill rotWithShape="1">
          <a:blip r:embed="rId3"/>
          <a:srcRect l="38689" t="23917" r="40092" b="24949"/>
          <a:stretch/>
        </p:blipFill>
        <p:spPr>
          <a:xfrm>
            <a:off x="4308199" y="1661530"/>
            <a:ext cx="3771741" cy="4828478"/>
          </a:xfrm>
          <a:prstGeom prst="rect">
            <a:avLst/>
          </a:prstGeom>
          <a:ln>
            <a:solidFill>
              <a:schemeClr val="tx1"/>
            </a:solidFill>
          </a:ln>
        </p:spPr>
      </p:pic>
      <p:pic>
        <p:nvPicPr>
          <p:cNvPr id="5" name="Picture 4">
            <a:extLst>
              <a:ext uri="{FF2B5EF4-FFF2-40B4-BE49-F238E27FC236}">
                <a16:creationId xmlns:a16="http://schemas.microsoft.com/office/drawing/2014/main" id="{CB29B25E-4402-428C-866A-EB201B995280}"/>
              </a:ext>
            </a:extLst>
          </p:cNvPr>
          <p:cNvPicPr>
            <a:picLocks noChangeAspect="1"/>
          </p:cNvPicPr>
          <p:nvPr/>
        </p:nvPicPr>
        <p:blipFill rotWithShape="1">
          <a:blip r:embed="rId4"/>
          <a:srcRect l="33475" t="23917" r="35589"/>
          <a:stretch/>
        </p:blipFill>
        <p:spPr>
          <a:xfrm>
            <a:off x="8336530" y="1661530"/>
            <a:ext cx="3695637" cy="4828478"/>
          </a:xfrm>
          <a:prstGeom prst="rect">
            <a:avLst/>
          </a:prstGeom>
          <a:ln>
            <a:solidFill>
              <a:schemeClr val="tx1"/>
            </a:solidFill>
          </a:ln>
        </p:spPr>
      </p:pic>
    </p:spTree>
    <p:extLst>
      <p:ext uri="{BB962C8B-B14F-4D97-AF65-F5344CB8AC3E}">
        <p14:creationId xmlns:p14="http://schemas.microsoft.com/office/powerpoint/2010/main" val="285190754"/>
      </p:ext>
    </p:extLst>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lh3.googleusercontent.com/8hwBvdIxnU4gg70d6NQd2T409DZgP3Baram6OVOOMys21KGK0Mt9TM_Fa_Z_CUVl7W3tfvNUDRe1ZwcS64slYu1ictylKUFNG_4ZV_911RmuxavM-_9JqzHw1_osZ2EZz-35NYY2JT1fNKSsIIb8EpA2Tw1lCl336_sSt0BCS9eUTTxgHtcRuwZaJCYJMDkDNP08c7u_D4Ah9VM8BWCVlMKKQOBGGMSHEtJTB2qfi0J6qdkPgCBy0OO8ZVFDdcZ4CSlbY54t61EaL7Tr-IxUW2wO7_-4c7mwgNzWOQ7rHwY8UrKMjDo_-ZcUfn73Sw_2aAkHSRTAnJAhzkWTO09ouCGZM7cSP1zJzORUqnjL_9XBJCGGziN4UOe2GJ6XEF13fubjIBw5wKuwSFnD3W3QJZRh5vk_38p6ggGGYsEnqWx87UtKAj5-JOdxPBfwCveXrO2FzdNQnVOuGFwj7snBiAbG0Wh3iY035xlajOdIcaMqHp31lLUI45aE4eRWxGPt5_NgpLJcGkS8iC2QFCoEcUG-FumEM7mgyUhU52x_ivka6jzN2JqUQJxz9xVjG05_zqTiLVtmw5cpcZ-QCGOpioao1IPEe92lnYygZQiWEb75lFp1B6IQpjp3Xr0EuRs=w1559-h878-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847" y="1049545"/>
            <a:ext cx="4567772" cy="25695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2243" y="3081888"/>
            <a:ext cx="3556535" cy="26674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98553" y="2141089"/>
            <a:ext cx="4374682" cy="3281012"/>
          </a:xfrm>
          <a:prstGeom prst="rect">
            <a:avLst/>
          </a:prstGeom>
        </p:spPr>
      </p:pic>
      <p:grpSp>
        <p:nvGrpSpPr>
          <p:cNvPr id="9" name="Group 8"/>
          <p:cNvGrpSpPr/>
          <p:nvPr/>
        </p:nvGrpSpPr>
        <p:grpSpPr>
          <a:xfrm>
            <a:off x="8026400" y="860445"/>
            <a:ext cx="3386098" cy="5333411"/>
            <a:chOff x="8907502" y="860445"/>
            <a:chExt cx="2504996" cy="4211458"/>
          </a:xfrm>
        </p:grpSpPr>
        <p:grpSp>
          <p:nvGrpSpPr>
            <p:cNvPr id="10" name="Group 9"/>
            <p:cNvGrpSpPr/>
            <p:nvPr/>
          </p:nvGrpSpPr>
          <p:grpSpPr>
            <a:xfrm>
              <a:off x="8907502" y="860445"/>
              <a:ext cx="2504996" cy="1040590"/>
              <a:chOff x="0" y="1096418"/>
              <a:chExt cx="2504996" cy="1040590"/>
            </a:xfrm>
          </p:grpSpPr>
          <p:sp>
            <p:nvSpPr>
              <p:cNvPr id="20" name="Round Same Side Corner Rectangle 19"/>
              <p:cNvSpPr/>
              <p:nvPr/>
            </p:nvSpPr>
            <p:spPr>
              <a:xfrm>
                <a:off x="0" y="1096418"/>
                <a:ext cx="2504996" cy="1040590"/>
              </a:xfrm>
              <a:prstGeom prst="round2SameRect">
                <a:avLst>
                  <a:gd name="adj1" fmla="val 16670"/>
                  <a:gd name="adj2" fmla="val 0"/>
                </a:avLst>
              </a:prstGeom>
              <a:blipFill rotWithShape="0">
                <a:blip r:embed="rId5"/>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 Same Side Corner Rectangle 4"/>
              <p:cNvSpPr txBox="1"/>
              <p:nvPr/>
            </p:nvSpPr>
            <p:spPr>
              <a:xfrm>
                <a:off x="50807" y="1147225"/>
                <a:ext cx="2403382" cy="989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75" tIns="104775" rIns="104775" bIns="104775" numCol="1" spcCol="1270" anchor="ctr" anchorCtr="0">
                <a:noAutofit/>
              </a:bodyPr>
              <a:lstStyle/>
              <a:p>
                <a:pPr lvl="0" algn="ctr" defTabSz="2444750">
                  <a:lnSpc>
                    <a:spcPct val="90000"/>
                  </a:lnSpc>
                  <a:spcBef>
                    <a:spcPct val="0"/>
                  </a:spcBef>
                  <a:spcAft>
                    <a:spcPct val="35000"/>
                  </a:spcAft>
                </a:pPr>
                <a:endParaRPr lang="en-US" sz="5500" kern="1200" dirty="0"/>
              </a:p>
            </p:txBody>
          </p:sp>
        </p:grpSp>
        <p:grpSp>
          <p:nvGrpSpPr>
            <p:cNvPr id="11" name="Group 10"/>
            <p:cNvGrpSpPr/>
            <p:nvPr/>
          </p:nvGrpSpPr>
          <p:grpSpPr>
            <a:xfrm>
              <a:off x="8907502" y="1934734"/>
              <a:ext cx="2504996" cy="1040590"/>
              <a:chOff x="0" y="2189038"/>
              <a:chExt cx="2504996" cy="1040590"/>
            </a:xfrm>
          </p:grpSpPr>
          <p:sp>
            <p:nvSpPr>
              <p:cNvPr id="18" name="Round Same Side Corner Rectangle 17"/>
              <p:cNvSpPr/>
              <p:nvPr/>
            </p:nvSpPr>
            <p:spPr>
              <a:xfrm>
                <a:off x="0" y="2189038"/>
                <a:ext cx="2504996" cy="1040590"/>
              </a:xfrm>
              <a:prstGeom prst="round2SameRect">
                <a:avLst>
                  <a:gd name="adj1" fmla="val 16670"/>
                  <a:gd name="adj2" fmla="val 0"/>
                </a:avLst>
              </a:prstGeom>
              <a:blipFill rotWithShape="0">
                <a:blip r:embed="rId6"/>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 Same Side Corner Rectangle 6"/>
              <p:cNvSpPr txBox="1"/>
              <p:nvPr/>
            </p:nvSpPr>
            <p:spPr>
              <a:xfrm>
                <a:off x="50807" y="2239845"/>
                <a:ext cx="2403382" cy="989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75" tIns="104775" rIns="104775" bIns="104775" numCol="1" spcCol="1270" anchor="ctr" anchorCtr="0">
                <a:noAutofit/>
              </a:bodyPr>
              <a:lstStyle/>
              <a:p>
                <a:pPr lvl="0" algn="ctr" defTabSz="2444750">
                  <a:lnSpc>
                    <a:spcPct val="90000"/>
                  </a:lnSpc>
                  <a:spcBef>
                    <a:spcPct val="0"/>
                  </a:spcBef>
                  <a:spcAft>
                    <a:spcPct val="35000"/>
                  </a:spcAft>
                </a:pPr>
                <a:endParaRPr lang="en-US" sz="5500" kern="1200" dirty="0"/>
              </a:p>
            </p:txBody>
          </p:sp>
        </p:grpSp>
        <p:grpSp>
          <p:nvGrpSpPr>
            <p:cNvPr id="12" name="Group 11"/>
            <p:cNvGrpSpPr/>
            <p:nvPr/>
          </p:nvGrpSpPr>
          <p:grpSpPr>
            <a:xfrm>
              <a:off x="8907502" y="2990723"/>
              <a:ext cx="2504996" cy="1040590"/>
              <a:chOff x="0" y="3281658"/>
              <a:chExt cx="2504996" cy="1040590"/>
            </a:xfrm>
          </p:grpSpPr>
          <p:sp>
            <p:nvSpPr>
              <p:cNvPr id="16" name="Round Same Side Corner Rectangle 15"/>
              <p:cNvSpPr/>
              <p:nvPr/>
            </p:nvSpPr>
            <p:spPr>
              <a:xfrm>
                <a:off x="0" y="3281658"/>
                <a:ext cx="2504996" cy="1040590"/>
              </a:xfrm>
              <a:prstGeom prst="round2SameRect">
                <a:avLst>
                  <a:gd name="adj1" fmla="val 16670"/>
                  <a:gd name="adj2" fmla="val 0"/>
                </a:avLst>
              </a:prstGeom>
              <a:blipFill rotWithShape="0">
                <a:blip r:embed="rId7"/>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 Same Side Corner Rectangle 8"/>
              <p:cNvSpPr txBox="1"/>
              <p:nvPr/>
            </p:nvSpPr>
            <p:spPr>
              <a:xfrm>
                <a:off x="50807" y="3332465"/>
                <a:ext cx="2403382" cy="989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75" tIns="104775" rIns="104775" bIns="104775" numCol="1" spcCol="1270" anchor="ctr" anchorCtr="0">
                <a:noAutofit/>
              </a:bodyPr>
              <a:lstStyle/>
              <a:p>
                <a:pPr lvl="0" algn="ctr" defTabSz="2444750">
                  <a:lnSpc>
                    <a:spcPct val="90000"/>
                  </a:lnSpc>
                  <a:spcBef>
                    <a:spcPct val="0"/>
                  </a:spcBef>
                  <a:spcAft>
                    <a:spcPct val="35000"/>
                  </a:spcAft>
                </a:pPr>
                <a:endParaRPr lang="en-US" sz="5500" kern="1200" dirty="0"/>
              </a:p>
            </p:txBody>
          </p:sp>
        </p:grpSp>
        <p:grpSp>
          <p:nvGrpSpPr>
            <p:cNvPr id="13" name="Group 12"/>
            <p:cNvGrpSpPr/>
            <p:nvPr/>
          </p:nvGrpSpPr>
          <p:grpSpPr>
            <a:xfrm>
              <a:off x="8907502" y="4031313"/>
              <a:ext cx="2504996" cy="1040590"/>
              <a:chOff x="0" y="4374278"/>
              <a:chExt cx="2504996" cy="1040590"/>
            </a:xfrm>
          </p:grpSpPr>
          <p:sp>
            <p:nvSpPr>
              <p:cNvPr id="14" name="Round Same Side Corner Rectangle 13"/>
              <p:cNvSpPr/>
              <p:nvPr/>
            </p:nvSpPr>
            <p:spPr>
              <a:xfrm>
                <a:off x="0" y="4374278"/>
                <a:ext cx="2504996" cy="1040590"/>
              </a:xfrm>
              <a:prstGeom prst="round2SameRect">
                <a:avLst>
                  <a:gd name="adj1" fmla="val 16670"/>
                  <a:gd name="adj2" fmla="val 0"/>
                </a:avLst>
              </a:prstGeom>
              <a:blipFill rotWithShape="0">
                <a:blip r:embed="rId8"/>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 Same Side Corner Rectangle 10"/>
              <p:cNvSpPr txBox="1"/>
              <p:nvPr/>
            </p:nvSpPr>
            <p:spPr>
              <a:xfrm>
                <a:off x="50807" y="4425085"/>
                <a:ext cx="2403382" cy="9897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4775" tIns="104775" rIns="104775" bIns="104775" numCol="1" spcCol="1270" anchor="ctr" anchorCtr="0">
                <a:noAutofit/>
              </a:bodyPr>
              <a:lstStyle/>
              <a:p>
                <a:pPr lvl="0" algn="ctr" defTabSz="2444750">
                  <a:lnSpc>
                    <a:spcPct val="90000"/>
                  </a:lnSpc>
                  <a:spcBef>
                    <a:spcPct val="0"/>
                  </a:spcBef>
                  <a:spcAft>
                    <a:spcPct val="35000"/>
                  </a:spcAft>
                </a:pPr>
                <a:endParaRPr lang="en-US" sz="5500" kern="1200" dirty="0"/>
              </a:p>
            </p:txBody>
          </p:sp>
        </p:grpSp>
      </p:grpSp>
      <p:sp>
        <p:nvSpPr>
          <p:cNvPr id="2" name="Slide Number Placeholder 1"/>
          <p:cNvSpPr>
            <a:spLocks noGrp="1"/>
          </p:cNvSpPr>
          <p:nvPr>
            <p:ph type="sldNum" sz="quarter" idx="12"/>
          </p:nvPr>
        </p:nvSpPr>
        <p:spPr>
          <a:xfrm>
            <a:off x="8737600" y="6356351"/>
            <a:ext cx="28448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ln>
                  <a:noFill/>
                </a:ln>
                <a:solidFill>
                  <a:srgbClr val="595959"/>
                </a:solidFill>
                <a:latin typeface="Gotham Book" charset="0"/>
                <a:ea typeface="Gotham Book" charset="0"/>
                <a:cs typeface="Gotham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B4461CB-4CA9-2A43-A3FA-624E1DA485A6}" type="slidenum">
              <a:rPr lang="en-US" smtClean="0"/>
              <a:pPr>
                <a:defRPr/>
              </a:pPr>
              <a:t>28</a:t>
            </a:fld>
            <a:endParaRPr lang="en-US" dirty="0"/>
          </a:p>
        </p:txBody>
      </p:sp>
    </p:spTree>
    <p:extLst>
      <p:ext uri="{BB962C8B-B14F-4D97-AF65-F5344CB8AC3E}">
        <p14:creationId xmlns:p14="http://schemas.microsoft.com/office/powerpoint/2010/main" val="2599060701"/>
      </p:ext>
    </p:extLst>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1902 Home – Larch Spp.</a:t>
            </a:r>
          </a:p>
        </p:txBody>
      </p:sp>
      <p:pic>
        <p:nvPicPr>
          <p:cNvPr id="8" name="Picture 7"/>
          <p:cNvPicPr>
            <a:picLocks noChangeAspect="1"/>
          </p:cNvPicPr>
          <p:nvPr/>
        </p:nvPicPr>
        <p:blipFill>
          <a:blip r:embed="rId2"/>
          <a:stretch>
            <a:fillRect/>
          </a:stretch>
        </p:blipFill>
        <p:spPr>
          <a:xfrm>
            <a:off x="609600" y="1868990"/>
            <a:ext cx="7237324" cy="4347211"/>
          </a:xfrm>
          <a:prstGeom prst="rect">
            <a:avLst/>
          </a:prstGeom>
        </p:spPr>
      </p:pic>
      <p:grpSp>
        <p:nvGrpSpPr>
          <p:cNvPr id="12" name="Group 11"/>
          <p:cNvGrpSpPr/>
          <p:nvPr/>
        </p:nvGrpSpPr>
        <p:grpSpPr>
          <a:xfrm>
            <a:off x="4946948" y="1868990"/>
            <a:ext cx="2541070" cy="3145772"/>
            <a:chOff x="6814686" y="1868990"/>
            <a:chExt cx="2541070" cy="3145772"/>
          </a:xfrm>
        </p:grpSpPr>
        <p:cxnSp>
          <p:nvCxnSpPr>
            <p:cNvPr id="10" name="Straight Connector 9"/>
            <p:cNvCxnSpPr/>
            <p:nvPr/>
          </p:nvCxnSpPr>
          <p:spPr>
            <a:xfrm>
              <a:off x="6814686" y="1868990"/>
              <a:ext cx="9626" cy="3145772"/>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68691" y="2281188"/>
              <a:ext cx="2387065" cy="646331"/>
            </a:xfrm>
            <a:prstGeom prst="rect">
              <a:avLst/>
            </a:prstGeom>
            <a:noFill/>
          </p:spPr>
          <p:txBody>
            <a:bodyPr wrap="square" rtlCol="0">
              <a:spAutoFit/>
            </a:bodyPr>
            <a:lstStyle/>
            <a:p>
              <a:r>
                <a:rPr lang="en-US" dirty="0"/>
                <a:t>E3 Stress Class</a:t>
              </a:r>
            </a:p>
            <a:p>
              <a:r>
                <a:rPr lang="en-US" dirty="0"/>
                <a:t>25% of samples pass</a:t>
              </a:r>
            </a:p>
          </p:txBody>
        </p:sp>
      </p:grpSp>
      <p:sp>
        <p:nvSpPr>
          <p:cNvPr id="3" name="Slide Number Placeholder 2"/>
          <p:cNvSpPr>
            <a:spLocks noGrp="1"/>
          </p:cNvSpPr>
          <p:nvPr>
            <p:ph type="sldNum" sz="quarter" idx="12"/>
          </p:nvPr>
        </p:nvSpPr>
        <p:spPr>
          <a:xfrm>
            <a:off x="8737600" y="6356351"/>
            <a:ext cx="28448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ln>
                  <a:noFill/>
                </a:ln>
                <a:solidFill>
                  <a:srgbClr val="595959"/>
                </a:solidFill>
                <a:latin typeface="Gotham Book" charset="0"/>
                <a:ea typeface="Gotham Book" charset="0"/>
                <a:cs typeface="Gotham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B4461CB-4CA9-2A43-A3FA-624E1DA485A6}" type="slidenum">
              <a:rPr lang="en-US" smtClean="0"/>
              <a:pPr>
                <a:defRPr/>
              </a:pPr>
              <a:t>29</a:t>
            </a:fld>
            <a:endParaRPr lang="en-US" dirty="0"/>
          </a:p>
        </p:txBody>
      </p:sp>
    </p:spTree>
    <p:extLst>
      <p:ext uri="{BB962C8B-B14F-4D97-AF65-F5344CB8AC3E}">
        <p14:creationId xmlns:p14="http://schemas.microsoft.com/office/powerpoint/2010/main" val="28521125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042" y="580706"/>
            <a:ext cx="8857916" cy="609600"/>
          </a:xfrm>
        </p:spPr>
        <p:txBody>
          <a:bodyPr/>
          <a:lstStyle/>
          <a:p>
            <a:pPr algn="ctr"/>
            <a:r>
              <a:rPr lang="en-US" dirty="0">
                <a:solidFill>
                  <a:srgbClr val="11660C"/>
                </a:solidFill>
                <a:effectLst>
                  <a:outerShdw blurRad="38100" dist="38100" dir="2700000" algn="tl">
                    <a:srgbClr val="000000">
                      <a:alpha val="43137"/>
                    </a:srgbClr>
                  </a:outerShdw>
                </a:effectLst>
                <a:latin typeface="Arial" pitchFamily="34" charset="0"/>
                <a:cs typeface="Arial" pitchFamily="34" charset="0"/>
              </a:rPr>
              <a:t>Structural Abandonment in the United States</a:t>
            </a:r>
          </a:p>
        </p:txBody>
      </p:sp>
      <p:sp>
        <p:nvSpPr>
          <p:cNvPr id="4" name="TextBox 3"/>
          <p:cNvSpPr txBox="1"/>
          <p:nvPr/>
        </p:nvSpPr>
        <p:spPr>
          <a:xfrm>
            <a:off x="3658893" y="1549467"/>
            <a:ext cx="4874215" cy="461665"/>
          </a:xfrm>
          <a:prstGeom prst="rect">
            <a:avLst/>
          </a:prstGeom>
          <a:noFill/>
        </p:spPr>
        <p:txBody>
          <a:bodyPr wrap="square" rtlCol="0">
            <a:spAutoFit/>
          </a:bodyPr>
          <a:lstStyle/>
          <a:p>
            <a:r>
              <a:rPr lang="en-US" sz="2400" b="1" dirty="0">
                <a:solidFill>
                  <a:srgbClr val="4E794C"/>
                </a:solidFill>
              </a:rPr>
              <a:t>Commercial </a:t>
            </a:r>
            <a:r>
              <a:rPr lang="en-US" sz="2400" b="1" dirty="0">
                <a:solidFill>
                  <a:srgbClr val="11660C"/>
                </a:solidFill>
              </a:rPr>
              <a:t>Properties Vacancy</a:t>
            </a:r>
          </a:p>
        </p:txBody>
      </p:sp>
      <p:sp>
        <p:nvSpPr>
          <p:cNvPr id="7" name="Content Placeholder 2"/>
          <p:cNvSpPr txBox="1">
            <a:spLocks/>
          </p:cNvSpPr>
          <p:nvPr/>
        </p:nvSpPr>
        <p:spPr bwMode="auto">
          <a:xfrm>
            <a:off x="563119" y="2315588"/>
            <a:ext cx="5777036" cy="34046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0000"/>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rgbClr val="000000"/>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rgbClr val="000000"/>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rgbClr val="000000"/>
                </a:solidFill>
                <a:latin typeface="+mn-lt"/>
                <a:ea typeface="ＭＳ Ｐゴシック" pitchFamily="-110" charset="-128"/>
              </a:defRPr>
            </a:lvl5pPr>
            <a:lvl6pPr marL="2514600" indent="-228600" algn="l" rtl="0" eaLnBrk="1" fontAlgn="base" hangingPunct="1">
              <a:spcBef>
                <a:spcPct val="20000"/>
              </a:spcBef>
              <a:spcAft>
                <a:spcPct val="0"/>
              </a:spcAft>
              <a:buChar char="»"/>
              <a:defRPr sz="1600">
                <a:solidFill>
                  <a:srgbClr val="660066"/>
                </a:solidFill>
                <a:latin typeface="+mn-lt"/>
              </a:defRPr>
            </a:lvl6pPr>
            <a:lvl7pPr marL="2971800" indent="-228600" algn="l" rtl="0" eaLnBrk="1" fontAlgn="base" hangingPunct="1">
              <a:spcBef>
                <a:spcPct val="20000"/>
              </a:spcBef>
              <a:spcAft>
                <a:spcPct val="0"/>
              </a:spcAft>
              <a:buChar char="»"/>
              <a:defRPr sz="1600">
                <a:solidFill>
                  <a:srgbClr val="660066"/>
                </a:solidFill>
                <a:latin typeface="+mn-lt"/>
              </a:defRPr>
            </a:lvl7pPr>
            <a:lvl8pPr marL="3429000" indent="-228600" algn="l" rtl="0" eaLnBrk="1" fontAlgn="base" hangingPunct="1">
              <a:spcBef>
                <a:spcPct val="20000"/>
              </a:spcBef>
              <a:spcAft>
                <a:spcPct val="0"/>
              </a:spcAft>
              <a:buChar char="»"/>
              <a:defRPr sz="1600">
                <a:solidFill>
                  <a:srgbClr val="660066"/>
                </a:solidFill>
                <a:latin typeface="+mn-lt"/>
              </a:defRPr>
            </a:lvl8pPr>
            <a:lvl9pPr marL="3886200" indent="-228600" algn="l" rtl="0" eaLnBrk="1" fontAlgn="base" hangingPunct="1">
              <a:spcBef>
                <a:spcPct val="20000"/>
              </a:spcBef>
              <a:spcAft>
                <a:spcPct val="0"/>
              </a:spcAft>
              <a:buChar char="»"/>
              <a:defRPr sz="1600">
                <a:solidFill>
                  <a:srgbClr val="660066"/>
                </a:solidFill>
                <a:latin typeface="+mn-lt"/>
              </a:defRPr>
            </a:lvl9pPr>
          </a:lstStyle>
          <a:p>
            <a:r>
              <a:rPr lang="en-US" sz="2000" b="1" kern="0" dirty="0">
                <a:solidFill>
                  <a:srgbClr val="FF0000"/>
                </a:solidFill>
              </a:rPr>
              <a:t>&gt;two dozen malls</a:t>
            </a:r>
            <a:r>
              <a:rPr lang="en-US" sz="2000" b="1" kern="0" dirty="0"/>
              <a:t> </a:t>
            </a:r>
            <a:r>
              <a:rPr lang="en-US" sz="2000" kern="0" dirty="0"/>
              <a:t>have </a:t>
            </a:r>
            <a:r>
              <a:rPr lang="en-US" sz="2000" b="1" kern="0" dirty="0"/>
              <a:t>shut down in the last four years </a:t>
            </a:r>
            <a:r>
              <a:rPr lang="en-US" sz="2000" kern="0" dirty="0"/>
              <a:t>and another </a:t>
            </a:r>
            <a:r>
              <a:rPr lang="en-US" sz="2000" b="1" kern="0" dirty="0">
                <a:solidFill>
                  <a:srgbClr val="FF0000"/>
                </a:solidFill>
              </a:rPr>
              <a:t>60 malls </a:t>
            </a:r>
            <a:r>
              <a:rPr lang="en-US" sz="2000" kern="0" dirty="0"/>
              <a:t>are on the brink.</a:t>
            </a:r>
          </a:p>
          <a:p>
            <a:pPr lvl="1"/>
            <a:r>
              <a:rPr lang="en-US" sz="1600" kern="0" dirty="0"/>
              <a:t>(New York Times Report)</a:t>
            </a:r>
          </a:p>
          <a:p>
            <a:endParaRPr lang="en-US" sz="2000" kern="0" dirty="0"/>
          </a:p>
          <a:p>
            <a:r>
              <a:rPr lang="en-US" sz="2000" b="1" kern="0" dirty="0">
                <a:solidFill>
                  <a:srgbClr val="FF0000"/>
                </a:solidFill>
              </a:rPr>
              <a:t>36% </a:t>
            </a:r>
            <a:r>
              <a:rPr lang="en-US" sz="2000" b="1" kern="0" dirty="0"/>
              <a:t>of commercial properties are vacant </a:t>
            </a:r>
            <a:r>
              <a:rPr lang="en-US" sz="2000" kern="0" dirty="0"/>
              <a:t> in Detroit, Michigan as estimated.</a:t>
            </a:r>
            <a:endParaRPr lang="en-US" sz="2000" b="1" kern="0" dirty="0"/>
          </a:p>
          <a:p>
            <a:pPr lvl="1"/>
            <a:r>
              <a:rPr lang="en-US" sz="1600" kern="0" dirty="0"/>
              <a:t>(Detroit Works Project 2012) </a:t>
            </a:r>
            <a:r>
              <a:rPr lang="en-US" sz="1800" kern="0" dirty="0"/>
              <a:t/>
            </a:r>
            <a:br>
              <a:rPr lang="en-US" sz="1800" kern="0" dirty="0"/>
            </a:br>
            <a:endParaRPr lang="en-US" sz="1800" kern="0" dirty="0"/>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40155" y="2610037"/>
            <a:ext cx="4919709" cy="2767336"/>
          </a:xfrm>
          <a:prstGeom prst="rect">
            <a:avLst/>
          </a:prstGeom>
          <a:noFill/>
        </p:spPr>
      </p:pic>
      <p:sp>
        <p:nvSpPr>
          <p:cNvPr id="10" name="TextBox 10"/>
          <p:cNvSpPr txBox="1"/>
          <p:nvPr/>
        </p:nvSpPr>
        <p:spPr>
          <a:xfrm>
            <a:off x="6624425" y="5671822"/>
            <a:ext cx="4924699"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r>
              <a:rPr lang="en-US" sz="1200" i="1" dirty="0"/>
              <a:t>Source: https://www.youtube.com/watch?v=QmNyVFibClQ</a:t>
            </a:r>
            <a:endParaRPr lang="en-US" sz="1200" dirty="0"/>
          </a:p>
        </p:txBody>
      </p:sp>
    </p:spTree>
    <p:extLst>
      <p:ext uri="{BB962C8B-B14F-4D97-AF65-F5344CB8AC3E}">
        <p14:creationId xmlns:p14="http://schemas.microsoft.com/office/powerpoint/2010/main" val="11576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1728840"/>
            <a:ext cx="7428698" cy="4462163"/>
          </a:xfrm>
          <a:prstGeom prst="rect">
            <a:avLst/>
          </a:prstGeom>
        </p:spPr>
      </p:pic>
      <p:sp>
        <p:nvSpPr>
          <p:cNvPr id="2" name="Title 1"/>
          <p:cNvSpPr>
            <a:spLocks noGrp="1"/>
          </p:cNvSpPr>
          <p:nvPr>
            <p:ph type="title"/>
          </p:nvPr>
        </p:nvSpPr>
        <p:spPr/>
        <p:txBody>
          <a:bodyPr>
            <a:normAutofit/>
          </a:bodyPr>
          <a:lstStyle/>
          <a:p>
            <a:r>
              <a:rPr lang="en-US" dirty="0"/>
              <a:t>~1954 Home – Spruce and Pine Spp.</a:t>
            </a:r>
          </a:p>
        </p:txBody>
      </p:sp>
      <p:sp>
        <p:nvSpPr>
          <p:cNvPr id="8" name="Content Placeholder 7"/>
          <p:cNvSpPr>
            <a:spLocks noGrp="1"/>
          </p:cNvSpPr>
          <p:nvPr>
            <p:ph idx="1"/>
          </p:nvPr>
        </p:nvSpPr>
        <p:spPr>
          <a:xfrm>
            <a:off x="8258476" y="2059669"/>
            <a:ext cx="3323924" cy="4066495"/>
          </a:xfrm>
        </p:spPr>
        <p:txBody>
          <a:bodyPr/>
          <a:lstStyle/>
          <a:p>
            <a:pPr marL="0" indent="0">
              <a:buNone/>
            </a:pPr>
            <a:r>
              <a:rPr lang="en-US" dirty="0"/>
              <a:t>Opportunities for residues &amp; rejects?</a:t>
            </a:r>
          </a:p>
          <a:p>
            <a:r>
              <a:rPr lang="en-US" sz="2400" dirty="0"/>
              <a:t>Sound walls</a:t>
            </a:r>
          </a:p>
          <a:p>
            <a:r>
              <a:rPr lang="en-US" sz="2400" dirty="0"/>
              <a:t>Chips – hardboard, composites</a:t>
            </a:r>
          </a:p>
          <a:p>
            <a:r>
              <a:rPr lang="en-US" sz="2400" dirty="0"/>
              <a:t>Resin production</a:t>
            </a:r>
          </a:p>
          <a:p>
            <a:r>
              <a:rPr lang="en-US" sz="2400" dirty="0"/>
              <a:t>Biomass fuels</a:t>
            </a:r>
            <a:endParaRPr lang="en-US" dirty="0"/>
          </a:p>
        </p:txBody>
      </p:sp>
      <p:grpSp>
        <p:nvGrpSpPr>
          <p:cNvPr id="7" name="Group 6"/>
          <p:cNvGrpSpPr/>
          <p:nvPr/>
        </p:nvGrpSpPr>
        <p:grpSpPr>
          <a:xfrm>
            <a:off x="2928286" y="1728840"/>
            <a:ext cx="2396691" cy="3145772"/>
            <a:chOff x="4563377" y="1811514"/>
            <a:chExt cx="2396691" cy="3145772"/>
          </a:xfrm>
        </p:grpSpPr>
        <p:cxnSp>
          <p:nvCxnSpPr>
            <p:cNvPr id="10" name="Straight Connector 9"/>
            <p:cNvCxnSpPr/>
            <p:nvPr/>
          </p:nvCxnSpPr>
          <p:spPr>
            <a:xfrm>
              <a:off x="4563377" y="1811514"/>
              <a:ext cx="9626" cy="3145772"/>
            </a:xfrm>
            <a:prstGeom prst="line">
              <a:avLst/>
            </a:prstGeom>
            <a:ln w="57150">
              <a:solidFill>
                <a:srgbClr val="00B0F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73003" y="2063870"/>
              <a:ext cx="2387065" cy="646331"/>
            </a:xfrm>
            <a:prstGeom prst="rect">
              <a:avLst/>
            </a:prstGeom>
            <a:noFill/>
          </p:spPr>
          <p:txBody>
            <a:bodyPr wrap="square" rtlCol="0">
              <a:spAutoFit/>
            </a:bodyPr>
            <a:lstStyle/>
            <a:p>
              <a:r>
                <a:rPr lang="en-US" dirty="0"/>
                <a:t>E3 Stress Class</a:t>
              </a:r>
            </a:p>
            <a:p>
              <a:r>
                <a:rPr lang="en-US" dirty="0"/>
                <a:t>84% of samples pass</a:t>
              </a:r>
            </a:p>
          </p:txBody>
        </p:sp>
      </p:grpSp>
      <p:sp>
        <p:nvSpPr>
          <p:cNvPr id="9" name="Slide Number Placeholder 8"/>
          <p:cNvSpPr>
            <a:spLocks noGrp="1"/>
          </p:cNvSpPr>
          <p:nvPr>
            <p:ph type="sldNum" sz="quarter" idx="12"/>
          </p:nvPr>
        </p:nvSpPr>
        <p:spPr>
          <a:xfrm>
            <a:off x="8737600" y="6356351"/>
            <a:ext cx="2844800" cy="3651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marL="0" algn="r" defTabSz="914400" rtl="0" eaLnBrk="1" fontAlgn="base" latinLnBrk="0" hangingPunct="1">
              <a:spcBef>
                <a:spcPct val="0"/>
              </a:spcBef>
              <a:spcAft>
                <a:spcPct val="0"/>
              </a:spcAft>
              <a:defRPr sz="1200" kern="1200">
                <a:ln>
                  <a:noFill/>
                </a:ln>
                <a:solidFill>
                  <a:srgbClr val="595959"/>
                </a:solidFill>
                <a:latin typeface="Gotham Book" charset="0"/>
                <a:ea typeface="Gotham Book" charset="0"/>
                <a:cs typeface="Gotham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B4461CB-4CA9-2A43-A3FA-624E1DA485A6}" type="slidenum">
              <a:rPr lang="en-US" smtClean="0"/>
              <a:pPr>
                <a:defRPr/>
              </a:pPr>
              <a:t>30</a:t>
            </a:fld>
            <a:endParaRPr lang="en-US" dirty="0"/>
          </a:p>
        </p:txBody>
      </p:sp>
    </p:spTree>
    <p:extLst>
      <p:ext uri="{BB962C8B-B14F-4D97-AF65-F5344CB8AC3E}">
        <p14:creationId xmlns:p14="http://schemas.microsoft.com/office/powerpoint/2010/main" val="17494926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636756" y="362437"/>
            <a:ext cx="6651625" cy="6393180"/>
          </a:xfrm>
          <a:prstGeom prst="rect">
            <a:avLst/>
          </a:prstGeom>
        </p:spPr>
      </p:pic>
      <p:sp>
        <p:nvSpPr>
          <p:cNvPr id="6" name="Title 1"/>
          <p:cNvSpPr>
            <a:spLocks noGrp="1"/>
          </p:cNvSpPr>
          <p:nvPr>
            <p:ph type="title" idx="4294967295"/>
          </p:nvPr>
        </p:nvSpPr>
        <p:spPr>
          <a:xfrm>
            <a:off x="7354614" y="362437"/>
            <a:ext cx="4816749" cy="1738313"/>
          </a:xfrm>
        </p:spPr>
        <p:txBody>
          <a:bodyPr>
            <a:noAutofit/>
          </a:bodyPr>
          <a:lstStyle/>
          <a:p>
            <a:r>
              <a:rPr lang="en-US" dirty="0"/>
              <a:t>Structural Material Salvage and Reuse Innovation Hub:</a:t>
            </a:r>
          </a:p>
        </p:txBody>
      </p:sp>
      <p:sp>
        <p:nvSpPr>
          <p:cNvPr id="7" name="Text Placeholder 3"/>
          <p:cNvSpPr>
            <a:spLocks noGrp="1"/>
          </p:cNvSpPr>
          <p:nvPr>
            <p:ph type="body" sz="half" idx="4294967295"/>
          </p:nvPr>
        </p:nvSpPr>
        <p:spPr>
          <a:xfrm>
            <a:off x="7354614" y="2779932"/>
            <a:ext cx="4816749" cy="3290887"/>
          </a:xfrm>
        </p:spPr>
        <p:txBody>
          <a:bodyPr/>
          <a:lstStyle/>
          <a:p>
            <a:pPr marL="0" indent="0">
              <a:buNone/>
            </a:pPr>
            <a:r>
              <a:rPr lang="en-US" i="1" dirty="0"/>
              <a:t>Create a statewide salvage/reuse business accelerator that will provide strategic training, technical assistance and networking to improve the viability of this nascent industry sector and expand businesses’ recycling markets for salvaged materials.</a:t>
            </a:r>
            <a:endParaRPr lang="en-US" dirty="0"/>
          </a:p>
          <a:p>
            <a:pPr marL="0" indent="0">
              <a:buNone/>
            </a:pPr>
            <a:endParaRPr lang="en-US" dirty="0"/>
          </a:p>
        </p:txBody>
      </p:sp>
    </p:spTree>
    <p:extLst>
      <p:ext uri="{BB962C8B-B14F-4D97-AF65-F5344CB8AC3E}">
        <p14:creationId xmlns:p14="http://schemas.microsoft.com/office/powerpoint/2010/main" val="400613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Supporting a </a:t>
            </a:r>
            <a:r>
              <a:rPr lang="en-US" dirty="0"/>
              <a:t>Training and Technical Assistance </a:t>
            </a:r>
            <a:r>
              <a:rPr lang="en-US" b="1" dirty="0"/>
              <a:t>Network in Structural Materials Salvage and Reuse</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2265824" y="2271860"/>
            <a:ext cx="7660353" cy="3252247"/>
          </a:xfrm>
          <a:prstGeom prst="rect">
            <a:avLst/>
          </a:prstGeom>
        </p:spPr>
      </p:pic>
    </p:spTree>
    <p:extLst>
      <p:ext uri="{BB962C8B-B14F-4D97-AF65-F5344CB8AC3E}">
        <p14:creationId xmlns:p14="http://schemas.microsoft.com/office/powerpoint/2010/main" val="4107138383"/>
      </p:ext>
    </p:extLst>
  </p:cSld>
  <p:clrMapOvr>
    <a:masterClrMapping/>
  </p:clrMapOvr>
  <p:transition spd="med">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E9E0D-5A63-492F-BC71-C6F99008FFC4}"/>
              </a:ext>
            </a:extLst>
          </p:cNvPr>
          <p:cNvSpPr>
            <a:spLocks noGrp="1"/>
          </p:cNvSpPr>
          <p:nvPr>
            <p:ph type="title"/>
          </p:nvPr>
        </p:nvSpPr>
        <p:spPr/>
        <p:txBody>
          <a:bodyPr/>
          <a:lstStyle/>
          <a:p>
            <a:r>
              <a:rPr lang="en-US" dirty="0"/>
              <a:t>Roles for Higher Education Institutions</a:t>
            </a:r>
          </a:p>
        </p:txBody>
      </p:sp>
      <p:sp>
        <p:nvSpPr>
          <p:cNvPr id="3" name="Content Placeholder 2">
            <a:extLst>
              <a:ext uri="{FF2B5EF4-FFF2-40B4-BE49-F238E27FC236}">
                <a16:creationId xmlns:a16="http://schemas.microsoft.com/office/drawing/2014/main" id="{CC7AA5FE-9070-4742-AC88-F817BBED3B3C}"/>
              </a:ext>
            </a:extLst>
          </p:cNvPr>
          <p:cNvSpPr>
            <a:spLocks noGrp="1"/>
          </p:cNvSpPr>
          <p:nvPr>
            <p:ph idx="1"/>
          </p:nvPr>
        </p:nvSpPr>
        <p:spPr>
          <a:xfrm>
            <a:off x="1422400" y="1219201"/>
            <a:ext cx="10160000" cy="2971800"/>
          </a:xfrm>
        </p:spPr>
        <p:txBody>
          <a:bodyPr/>
          <a:lstStyle/>
          <a:p>
            <a:r>
              <a:rPr lang="en-US" dirty="0"/>
              <a:t>As managers and owners of structures</a:t>
            </a:r>
          </a:p>
          <a:p>
            <a:pPr lvl="1"/>
            <a:r>
              <a:rPr lang="en-US" dirty="0"/>
              <a:t>Practice material salvage and reuse</a:t>
            </a:r>
          </a:p>
          <a:p>
            <a:pPr lvl="2"/>
            <a:r>
              <a:rPr lang="en-US" dirty="0"/>
              <a:t>Salvage sector facilities</a:t>
            </a:r>
          </a:p>
          <a:p>
            <a:pPr lvl="2"/>
            <a:r>
              <a:rPr lang="en-US" dirty="0"/>
              <a:t>Use salvage materials in new construction</a:t>
            </a:r>
          </a:p>
          <a:p>
            <a:pPr lvl="1"/>
            <a:r>
              <a:rPr lang="en-US" dirty="0"/>
              <a:t>Design for deconstruction</a:t>
            </a:r>
          </a:p>
          <a:p>
            <a:r>
              <a:rPr lang="en-US" dirty="0"/>
              <a:t>As educators</a:t>
            </a:r>
          </a:p>
          <a:p>
            <a:pPr lvl="1"/>
            <a:r>
              <a:rPr lang="en-US" dirty="0"/>
              <a:t>Provide in key degree programs (CE, CM,UP, Architects others ) on structural material life cycle and material salvage and reuse</a:t>
            </a:r>
          </a:p>
          <a:p>
            <a:pPr lvl="2"/>
            <a:r>
              <a:rPr lang="en-US" dirty="0" err="1"/>
              <a:t>Domicology</a:t>
            </a:r>
            <a:r>
              <a:rPr lang="en-US" dirty="0"/>
              <a:t> 403</a:t>
            </a:r>
          </a:p>
          <a:p>
            <a:pPr lvl="1"/>
            <a:r>
              <a:rPr lang="en-US" dirty="0"/>
              <a:t>Professional training and certification to practitioners</a:t>
            </a:r>
          </a:p>
          <a:p>
            <a:pPr lvl="1"/>
            <a:r>
              <a:rPr lang="en-US" dirty="0"/>
              <a:t>Support field-based courses with key partners </a:t>
            </a:r>
          </a:p>
          <a:p>
            <a:r>
              <a:rPr lang="en-US" dirty="0"/>
              <a:t>As researchers</a:t>
            </a:r>
          </a:p>
          <a:p>
            <a:pPr lvl="1"/>
            <a:r>
              <a:rPr lang="en-US" dirty="0"/>
              <a:t>Material salvage and reuse</a:t>
            </a:r>
          </a:p>
          <a:p>
            <a:pPr lvl="1"/>
            <a:r>
              <a:rPr lang="en-US" dirty="0"/>
              <a:t>Public policy innovation—ending blight and abandonment</a:t>
            </a:r>
          </a:p>
          <a:p>
            <a:pPr lvl="2"/>
            <a:endParaRPr lang="en-US" dirty="0"/>
          </a:p>
          <a:p>
            <a:endParaRPr lang="en-US" dirty="0"/>
          </a:p>
        </p:txBody>
      </p:sp>
    </p:spTree>
    <p:extLst>
      <p:ext uri="{BB962C8B-B14F-4D97-AF65-F5344CB8AC3E}">
        <p14:creationId xmlns:p14="http://schemas.microsoft.com/office/powerpoint/2010/main" val="1082564379"/>
      </p:ext>
    </p:extLst>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dirty="0">
                <a:ea typeface="ＭＳ Ｐゴシック" panose="020B0600070205080204" pitchFamily="34" charset="-128"/>
              </a:rPr>
              <a:t>Questions or comments?</a:t>
            </a:r>
          </a:p>
        </p:txBody>
      </p:sp>
      <p:pic>
        <p:nvPicPr>
          <p:cNvPr id="109571" name="Picture 3" descr="DD00744_[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657600" y="1752600"/>
            <a:ext cx="4413250" cy="4551947"/>
          </a:xfrm>
        </p:spPr>
      </p:pic>
    </p:spTree>
    <p:extLst>
      <p:ext uri="{BB962C8B-B14F-4D97-AF65-F5344CB8AC3E}">
        <p14:creationId xmlns:p14="http://schemas.microsoft.com/office/powerpoint/2010/main" val="2856057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46049" y="1077859"/>
            <a:ext cx="11240429" cy="4709624"/>
          </a:xfrm>
        </p:spPr>
        <p:txBody>
          <a:bodyPr>
            <a:normAutofit/>
          </a:bodyPr>
          <a:lstStyle/>
          <a:p>
            <a:pPr algn="ctr"/>
            <a:r>
              <a:rPr lang="en-US" dirty="0"/>
              <a:t>Thank You! Questions?</a:t>
            </a:r>
            <a:br>
              <a:rPr lang="en-US" dirty="0"/>
            </a:br>
            <a:r>
              <a:rPr lang="en-US" dirty="0"/>
              <a:t/>
            </a:r>
            <a:br>
              <a:rPr lang="en-US" dirty="0"/>
            </a:br>
            <a:r>
              <a:rPr lang="en-US" dirty="0"/>
              <a:t>lamore@msu.edu         berghorn@msu.edu</a:t>
            </a:r>
            <a:br>
              <a:rPr lang="en-US" dirty="0"/>
            </a:br>
            <a:r>
              <a:rPr lang="en-US" dirty="0"/>
              <a:t/>
            </a:r>
            <a:br>
              <a:rPr lang="en-US" dirty="0"/>
            </a:br>
            <a:r>
              <a:rPr lang="en-US" dirty="0"/>
              <a:t>domicology.msu.edu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21" y="5084303"/>
            <a:ext cx="1438275" cy="1657350"/>
          </a:xfrm>
          <a:prstGeom prst="rect">
            <a:avLst/>
          </a:prstGeom>
        </p:spPr>
      </p:pic>
      <p:pic>
        <p:nvPicPr>
          <p:cNvPr id="11" name="Picture 2" descr="http://spartyscabin.weebly.com/uploads/4/7/6/8/47682433/83284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2566" y="5083940"/>
            <a:ext cx="1657713" cy="165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249200"/>
      </p:ext>
    </p:extLst>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6926" y="304799"/>
            <a:ext cx="11074400" cy="609600"/>
          </a:xfrm>
        </p:spPr>
        <p:txBody>
          <a:bodyPr/>
          <a:lstStyle/>
          <a:p>
            <a:pPr algn="ctr"/>
            <a:r>
              <a:rPr lang="en-US" dirty="0">
                <a:solidFill>
                  <a:srgbClr val="4E794C"/>
                </a:solidFill>
                <a:effectLst>
                  <a:outerShdw blurRad="38100" dist="38100" dir="2700000" algn="tl">
                    <a:srgbClr val="000000">
                      <a:alpha val="43137"/>
                    </a:srgbClr>
                  </a:outerShdw>
                </a:effectLst>
                <a:latin typeface="+mn-lt"/>
              </a:rPr>
              <a:t>Vacant Properties: The True Cost to Communities</a:t>
            </a:r>
          </a:p>
        </p:txBody>
      </p:sp>
      <p:sp>
        <p:nvSpPr>
          <p:cNvPr id="5" name="Content Placeholder 4"/>
          <p:cNvSpPr>
            <a:spLocks noGrp="1"/>
          </p:cNvSpPr>
          <p:nvPr>
            <p:ph idx="1"/>
          </p:nvPr>
        </p:nvSpPr>
        <p:spPr>
          <a:xfrm>
            <a:off x="141705" y="914399"/>
            <a:ext cx="5954295" cy="5502442"/>
          </a:xfrm>
        </p:spPr>
        <p:txBody>
          <a:bodyPr/>
          <a:lstStyle/>
          <a:p>
            <a:pPr marL="0" indent="0">
              <a:spcBef>
                <a:spcPts val="0"/>
              </a:spcBef>
              <a:spcAft>
                <a:spcPts val="0"/>
              </a:spcAft>
              <a:buNone/>
            </a:pPr>
            <a:r>
              <a:rPr lang="en-US" sz="1800" i="1" dirty="0">
                <a:solidFill>
                  <a:schemeClr val="tx1"/>
                </a:solidFill>
              </a:rPr>
              <a:t>Austin</a:t>
            </a:r>
            <a:r>
              <a:rPr lang="en-US" sz="1800" dirty="0">
                <a:solidFill>
                  <a:schemeClr val="tx1"/>
                </a:solidFill>
              </a:rPr>
              <a:t>, </a:t>
            </a:r>
            <a:r>
              <a:rPr lang="en-US" sz="1800" i="1" dirty="0">
                <a:solidFill>
                  <a:schemeClr val="tx1"/>
                </a:solidFill>
              </a:rPr>
              <a:t>TX</a:t>
            </a:r>
            <a:r>
              <a:rPr lang="en-US" sz="1800" dirty="0">
                <a:solidFill>
                  <a:schemeClr val="tx1"/>
                </a:solidFill>
              </a:rPr>
              <a:t>:</a:t>
            </a:r>
          </a:p>
          <a:p>
            <a:pPr>
              <a:spcBef>
                <a:spcPts val="0"/>
              </a:spcBef>
              <a:spcAft>
                <a:spcPts val="0"/>
              </a:spcAft>
            </a:pPr>
            <a:r>
              <a:rPr lang="en-US" sz="1800" b="1" dirty="0">
                <a:solidFill>
                  <a:schemeClr val="tx1"/>
                </a:solidFill>
              </a:rPr>
              <a:t>blocks with vacant buildings </a:t>
            </a:r>
            <a:r>
              <a:rPr lang="en-US" sz="1800" dirty="0">
                <a:solidFill>
                  <a:schemeClr val="tx1"/>
                </a:solidFill>
              </a:rPr>
              <a:t>compared to blocks without:</a:t>
            </a:r>
          </a:p>
          <a:p>
            <a:pPr lvl="1">
              <a:spcBef>
                <a:spcPts val="0"/>
              </a:spcBef>
              <a:spcAft>
                <a:spcPts val="0"/>
              </a:spcAft>
            </a:pPr>
            <a:r>
              <a:rPr lang="en-US" sz="1800" b="1" dirty="0">
                <a:solidFill>
                  <a:srgbClr val="FF0000"/>
                </a:solidFill>
              </a:rPr>
              <a:t>3.2x drug calls</a:t>
            </a:r>
          </a:p>
          <a:p>
            <a:pPr lvl="1">
              <a:spcBef>
                <a:spcPts val="0"/>
              </a:spcBef>
              <a:spcAft>
                <a:spcPts val="0"/>
              </a:spcAft>
            </a:pPr>
            <a:r>
              <a:rPr lang="en-US" sz="1800" b="1" dirty="0">
                <a:solidFill>
                  <a:srgbClr val="FF0000"/>
                </a:solidFill>
              </a:rPr>
              <a:t>2x violence calls</a:t>
            </a:r>
          </a:p>
          <a:p>
            <a:pPr lvl="1">
              <a:spcBef>
                <a:spcPts val="0"/>
              </a:spcBef>
              <a:spcAft>
                <a:spcPts val="0"/>
              </a:spcAft>
            </a:pPr>
            <a:r>
              <a:rPr lang="en-US" sz="1800" b="1" dirty="0">
                <a:solidFill>
                  <a:srgbClr val="FF0000"/>
                </a:solidFill>
              </a:rPr>
              <a:t>1.8x theft calls</a:t>
            </a:r>
          </a:p>
          <a:p>
            <a:pPr marL="0" indent="0">
              <a:spcBef>
                <a:spcPts val="0"/>
              </a:spcBef>
              <a:spcAft>
                <a:spcPts val="0"/>
              </a:spcAft>
              <a:buNone/>
            </a:pPr>
            <a:endParaRPr lang="en-US" sz="1200" b="1" dirty="0">
              <a:solidFill>
                <a:srgbClr val="3F3C27"/>
              </a:solidFill>
            </a:endParaRPr>
          </a:p>
          <a:p>
            <a:pPr marL="0" indent="0">
              <a:spcBef>
                <a:spcPts val="0"/>
              </a:spcBef>
              <a:spcAft>
                <a:spcPts val="0"/>
              </a:spcAft>
              <a:buClr>
                <a:schemeClr val="accent6">
                  <a:lumMod val="50000"/>
                </a:schemeClr>
              </a:buClr>
              <a:buNone/>
            </a:pPr>
            <a:r>
              <a:rPr lang="en-US" sz="1800" i="1" dirty="0">
                <a:solidFill>
                  <a:schemeClr val="tx1"/>
                </a:solidFill>
              </a:rPr>
              <a:t>St. Louis, MO:</a:t>
            </a:r>
          </a:p>
          <a:p>
            <a:pPr>
              <a:spcBef>
                <a:spcPts val="0"/>
              </a:spcBef>
              <a:spcAft>
                <a:spcPts val="0"/>
              </a:spcAft>
              <a:buClr>
                <a:schemeClr val="accent6">
                  <a:lumMod val="50000"/>
                </a:schemeClr>
              </a:buClr>
            </a:pPr>
            <a:r>
              <a:rPr lang="en-US" sz="1800" dirty="0">
                <a:solidFill>
                  <a:schemeClr val="tx1"/>
                </a:solidFill>
              </a:rPr>
              <a:t>has spent </a:t>
            </a:r>
            <a:r>
              <a:rPr lang="en-US" sz="1800" b="1" dirty="0">
                <a:solidFill>
                  <a:srgbClr val="FF0000"/>
                </a:solidFill>
              </a:rPr>
              <a:t>$15.5M</a:t>
            </a:r>
            <a:r>
              <a:rPr lang="en-US" sz="1800" dirty="0">
                <a:solidFill>
                  <a:schemeClr val="tx1"/>
                </a:solidFill>
              </a:rPr>
              <a:t>, or </a:t>
            </a:r>
            <a:r>
              <a:rPr lang="en-US" sz="1800" b="1" dirty="0">
                <a:solidFill>
                  <a:srgbClr val="FF0000"/>
                </a:solidFill>
              </a:rPr>
              <a:t>$100 per household</a:t>
            </a:r>
            <a:r>
              <a:rPr lang="en-US" sz="1800" dirty="0">
                <a:solidFill>
                  <a:schemeClr val="tx1"/>
                </a:solidFill>
              </a:rPr>
              <a:t>, on </a:t>
            </a:r>
            <a:r>
              <a:rPr lang="en-US" sz="1800" b="1" dirty="0">
                <a:solidFill>
                  <a:schemeClr val="tx1"/>
                </a:solidFill>
              </a:rPr>
              <a:t>vacant building demolition </a:t>
            </a:r>
            <a:r>
              <a:rPr lang="en-US" sz="1800" dirty="0">
                <a:solidFill>
                  <a:schemeClr val="tx1"/>
                </a:solidFill>
              </a:rPr>
              <a:t>in the past 5 years. </a:t>
            </a:r>
          </a:p>
          <a:p>
            <a:pPr marL="0" indent="0">
              <a:spcBef>
                <a:spcPts val="0"/>
              </a:spcBef>
              <a:spcAft>
                <a:spcPts val="0"/>
              </a:spcAft>
              <a:buClr>
                <a:schemeClr val="accent6">
                  <a:lumMod val="50000"/>
                </a:schemeClr>
              </a:buClr>
              <a:buNone/>
            </a:pPr>
            <a:endParaRPr lang="en-US" sz="1200" dirty="0">
              <a:solidFill>
                <a:schemeClr val="tx1"/>
              </a:solidFill>
            </a:endParaRPr>
          </a:p>
          <a:p>
            <a:pPr marL="0" lvl="0" indent="0" eaLnBrk="1" fontAlgn="auto" hangingPunct="1">
              <a:spcBef>
                <a:spcPts val="0"/>
              </a:spcBef>
              <a:spcAft>
                <a:spcPts val="0"/>
              </a:spcAft>
              <a:buNone/>
            </a:pPr>
            <a:r>
              <a:rPr lang="en-US" sz="1800" i="1" kern="1200" dirty="0">
                <a:ea typeface="+mn-ea"/>
                <a:cs typeface="+mn-cs"/>
              </a:rPr>
              <a:t>Philadelphia, PA:</a:t>
            </a:r>
            <a:endParaRPr lang="en-US" sz="1800" kern="1200" dirty="0">
              <a:ea typeface="+mn-ea"/>
              <a:cs typeface="+mn-cs"/>
            </a:endParaRPr>
          </a:p>
          <a:p>
            <a:pPr eaLnBrk="1" fontAlgn="auto" hangingPunct="1">
              <a:spcBef>
                <a:spcPts val="0"/>
              </a:spcBef>
              <a:spcAft>
                <a:spcPts val="0"/>
              </a:spcAft>
            </a:pPr>
            <a:r>
              <a:rPr lang="en-US" sz="1800" kern="1200" dirty="0">
                <a:ea typeface="+mn-ea"/>
                <a:cs typeface="+mn-cs"/>
              </a:rPr>
              <a:t>found a </a:t>
            </a:r>
            <a:r>
              <a:rPr lang="en-US" sz="1800" b="1" kern="1200" dirty="0">
                <a:solidFill>
                  <a:srgbClr val="FF0000"/>
                </a:solidFill>
                <a:ea typeface="+mn-ea"/>
                <a:cs typeface="+mn-cs"/>
              </a:rPr>
              <a:t>$7,627 net loss in value </a:t>
            </a:r>
            <a:r>
              <a:rPr lang="en-US" sz="1800" kern="1200" dirty="0">
                <a:ea typeface="+mn-ea"/>
                <a:cs typeface="+mn-cs"/>
              </a:rPr>
              <a:t>for houses </a:t>
            </a:r>
            <a:r>
              <a:rPr lang="en-US" sz="1800" b="1" kern="1200" dirty="0">
                <a:ea typeface="+mn-ea"/>
                <a:cs typeface="+mn-cs"/>
              </a:rPr>
              <a:t>within</a:t>
            </a:r>
            <a:r>
              <a:rPr lang="en-US" sz="1800" kern="1200" dirty="0">
                <a:ea typeface="+mn-ea"/>
                <a:cs typeface="+mn-cs"/>
              </a:rPr>
              <a:t> </a:t>
            </a:r>
            <a:r>
              <a:rPr lang="en-US" sz="1800" b="1" kern="1200" dirty="0">
                <a:ea typeface="+mn-ea"/>
                <a:cs typeface="+mn-cs"/>
              </a:rPr>
              <a:t>150 feet of a vacant or abandoned property </a:t>
            </a:r>
            <a:r>
              <a:rPr lang="en-US" sz="1800" kern="1200" dirty="0">
                <a:ea typeface="+mn-ea"/>
                <a:cs typeface="+mn-cs"/>
              </a:rPr>
              <a:t>in a 2001 study. </a:t>
            </a:r>
          </a:p>
          <a:p>
            <a:pPr>
              <a:spcBef>
                <a:spcPts val="0"/>
              </a:spcBef>
              <a:spcAft>
                <a:spcPts val="0"/>
              </a:spcAft>
              <a:buClr>
                <a:schemeClr val="accent6">
                  <a:lumMod val="50000"/>
                </a:schemeClr>
              </a:buClr>
            </a:pPr>
            <a:r>
              <a:rPr lang="en-US" sz="1800" kern="1200" dirty="0">
                <a:ea typeface="+mn-ea"/>
                <a:cs typeface="+mn-cs"/>
              </a:rPr>
              <a:t>spends </a:t>
            </a:r>
            <a:r>
              <a:rPr lang="en-US" sz="1800" b="1" kern="1200" dirty="0">
                <a:solidFill>
                  <a:srgbClr val="FF0000"/>
                </a:solidFill>
                <a:ea typeface="+mn-ea"/>
                <a:cs typeface="+mn-cs"/>
              </a:rPr>
              <a:t>$1.8M </a:t>
            </a:r>
            <a:r>
              <a:rPr lang="en-US" sz="1800" kern="1200" dirty="0">
                <a:ea typeface="+mn-ea"/>
                <a:cs typeface="+mn-cs"/>
              </a:rPr>
              <a:t>per year </a:t>
            </a:r>
            <a:r>
              <a:rPr lang="en-US" sz="1800" b="1" kern="1200" dirty="0">
                <a:ea typeface="+mn-ea"/>
                <a:cs typeface="+mn-cs"/>
              </a:rPr>
              <a:t>cleaning vacant lots</a:t>
            </a:r>
            <a:r>
              <a:rPr lang="en-US" sz="1800" kern="1200" dirty="0">
                <a:ea typeface="+mn-ea"/>
                <a:cs typeface="+mn-cs"/>
              </a:rPr>
              <a:t>. </a:t>
            </a:r>
          </a:p>
          <a:p>
            <a:pPr>
              <a:spcBef>
                <a:spcPts val="0"/>
              </a:spcBef>
              <a:spcAft>
                <a:spcPts val="0"/>
              </a:spcAft>
              <a:buClr>
                <a:schemeClr val="accent6">
                  <a:lumMod val="50000"/>
                </a:schemeClr>
              </a:buClr>
            </a:pPr>
            <a:endParaRPr lang="en-US" sz="1200" kern="1200" dirty="0">
              <a:ea typeface="+mn-ea"/>
              <a:cs typeface="+mn-cs"/>
            </a:endParaRPr>
          </a:p>
          <a:p>
            <a:pPr marL="0" indent="0">
              <a:spcBef>
                <a:spcPts val="0"/>
              </a:spcBef>
              <a:spcAft>
                <a:spcPts val="0"/>
              </a:spcAft>
              <a:buClr>
                <a:schemeClr val="accent6">
                  <a:lumMod val="50000"/>
                </a:schemeClr>
              </a:buClr>
              <a:buNone/>
            </a:pPr>
            <a:r>
              <a:rPr lang="en-US" sz="1800" i="1" dirty="0"/>
              <a:t>Detroit, MI</a:t>
            </a:r>
            <a:r>
              <a:rPr lang="en-US" sz="1800" dirty="0"/>
              <a:t>:</a:t>
            </a:r>
          </a:p>
          <a:p>
            <a:pPr marL="285750" indent="-285750">
              <a:spcBef>
                <a:spcPts val="0"/>
              </a:spcBef>
              <a:spcAft>
                <a:spcPts val="0"/>
              </a:spcAft>
              <a:buClr>
                <a:schemeClr val="accent6">
                  <a:lumMod val="50000"/>
                </a:schemeClr>
              </a:buClr>
              <a:buFont typeface="Arial" panose="020B0604020202020204" pitchFamily="34" charset="0"/>
              <a:buChar char="•"/>
            </a:pPr>
            <a:r>
              <a:rPr lang="en-US" sz="1800" dirty="0"/>
              <a:t>spends </a:t>
            </a:r>
            <a:r>
              <a:rPr lang="en-US" sz="1800" b="1" dirty="0">
                <a:solidFill>
                  <a:srgbClr val="FF0000"/>
                </a:solidFill>
              </a:rPr>
              <a:t>$800k </a:t>
            </a:r>
            <a:r>
              <a:rPr lang="en-US" sz="1800" dirty="0"/>
              <a:t>per year, on </a:t>
            </a:r>
            <a:r>
              <a:rPr lang="en-US" sz="1800" b="1" dirty="0"/>
              <a:t>vacant building demolition</a:t>
            </a:r>
            <a:r>
              <a:rPr lang="en-US" sz="1800" dirty="0"/>
              <a:t>.</a:t>
            </a:r>
          </a:p>
          <a:p>
            <a:pPr eaLnBrk="1" fontAlgn="auto" hangingPunct="1">
              <a:spcBef>
                <a:spcPts val="0"/>
              </a:spcBef>
              <a:spcAft>
                <a:spcPts val="0"/>
              </a:spcAft>
            </a:pPr>
            <a:endParaRPr lang="en-US" sz="1800" kern="1200" dirty="0">
              <a:ea typeface="+mn-ea"/>
              <a:cs typeface="+mn-cs"/>
            </a:endParaRPr>
          </a:p>
          <a:p>
            <a:pPr marL="0" indent="0">
              <a:spcBef>
                <a:spcPts val="0"/>
              </a:spcBef>
              <a:spcAft>
                <a:spcPts val="0"/>
              </a:spcAft>
              <a:buClr>
                <a:schemeClr val="accent6">
                  <a:lumMod val="50000"/>
                </a:schemeClr>
              </a:buClr>
              <a:buNone/>
            </a:pPr>
            <a:endParaRPr lang="en-US" sz="1600" dirty="0">
              <a:solidFill>
                <a:schemeClr val="tx1"/>
              </a:solidFill>
            </a:endParaRPr>
          </a:p>
          <a:p>
            <a:pPr>
              <a:spcBef>
                <a:spcPts val="0"/>
              </a:spcBef>
              <a:spcAft>
                <a:spcPts val="0"/>
              </a:spcAft>
            </a:pPr>
            <a:endParaRPr lang="en-US" sz="1800" dirty="0">
              <a:solidFill>
                <a:schemeClr val="tx1"/>
              </a:solidFill>
            </a:endParaRPr>
          </a:p>
        </p:txBody>
      </p:sp>
      <p:sp>
        <p:nvSpPr>
          <p:cNvPr id="2" name="Rectangle 1"/>
          <p:cNvSpPr/>
          <p:nvPr/>
        </p:nvSpPr>
        <p:spPr>
          <a:xfrm>
            <a:off x="6096000" y="882314"/>
            <a:ext cx="6096000" cy="1554272"/>
          </a:xfrm>
          <a:prstGeom prst="rect">
            <a:avLst/>
          </a:prstGeom>
        </p:spPr>
        <p:txBody>
          <a:bodyPr wrap="square">
            <a:spAutoFit/>
          </a:bodyPr>
          <a:lstStyle/>
          <a:p>
            <a:pPr marL="285750" indent="-285750">
              <a:spcBef>
                <a:spcPts val="0"/>
              </a:spcBef>
              <a:buClr>
                <a:schemeClr val="accent6">
                  <a:lumMod val="50000"/>
                </a:schemeClr>
              </a:buClr>
              <a:buFont typeface="Arial" panose="020B0604020202020204" pitchFamily="34" charset="0"/>
              <a:buChar char="•"/>
            </a:pPr>
            <a:endParaRPr lang="en-US" sz="900" dirty="0"/>
          </a:p>
          <a:p>
            <a:pPr>
              <a:spcBef>
                <a:spcPts val="0"/>
              </a:spcBef>
              <a:buClr>
                <a:schemeClr val="accent6">
                  <a:lumMod val="50000"/>
                </a:schemeClr>
              </a:buClr>
            </a:pPr>
            <a:r>
              <a:rPr lang="en-US" i="1" dirty="0"/>
              <a:t>United States:</a:t>
            </a:r>
          </a:p>
          <a:p>
            <a:pPr marL="342900" indent="-342900">
              <a:spcBef>
                <a:spcPts val="0"/>
              </a:spcBef>
              <a:buClr>
                <a:schemeClr val="accent6">
                  <a:lumMod val="50000"/>
                </a:schemeClr>
              </a:buClr>
              <a:buFont typeface="Arial" panose="020B0604020202020204" pitchFamily="34" charset="0"/>
              <a:buChar char="•"/>
            </a:pPr>
            <a:r>
              <a:rPr lang="en-US" dirty="0"/>
              <a:t>&gt;</a:t>
            </a:r>
            <a:r>
              <a:rPr lang="en-US" b="1" dirty="0">
                <a:solidFill>
                  <a:srgbClr val="FF0000"/>
                </a:solidFill>
              </a:rPr>
              <a:t>12,000 fires </a:t>
            </a:r>
            <a:r>
              <a:rPr lang="en-US" dirty="0"/>
              <a:t>break out in vacant structures each year in the US.</a:t>
            </a:r>
            <a:endParaRPr lang="en-US" kern="0" dirty="0">
              <a:solidFill>
                <a:srgbClr val="000000"/>
              </a:solidFill>
              <a:ea typeface="ＭＳ Ｐゴシック" pitchFamily="-110" charset="-128"/>
            </a:endParaRPr>
          </a:p>
          <a:p>
            <a:pPr marL="742950" lvl="1" indent="-285750" eaLnBrk="0" fontAlgn="base" hangingPunct="0">
              <a:buFontTx/>
              <a:buChar char="–"/>
            </a:pPr>
            <a:r>
              <a:rPr lang="en-US" sz="1600" dirty="0"/>
              <a:t>Resulting in </a:t>
            </a:r>
            <a:r>
              <a:rPr lang="en-US" sz="1600" b="1" dirty="0">
                <a:solidFill>
                  <a:srgbClr val="FF0000"/>
                </a:solidFill>
              </a:rPr>
              <a:t>$73M </a:t>
            </a:r>
            <a:r>
              <a:rPr lang="en-US" sz="1600" b="1" dirty="0"/>
              <a:t>property damage annually</a:t>
            </a:r>
            <a:r>
              <a:rPr lang="en-US" sz="1600" dirty="0"/>
              <a:t>.</a:t>
            </a:r>
          </a:p>
          <a:p>
            <a:pPr marL="742950" lvl="1" indent="-285750" eaLnBrk="0" fontAlgn="base" hangingPunct="0">
              <a:buFontTx/>
              <a:buChar char="–"/>
            </a:pPr>
            <a:r>
              <a:rPr lang="en-US" sz="1600" dirty="0"/>
              <a:t>Most are the result of </a:t>
            </a:r>
            <a:r>
              <a:rPr lang="en-US" sz="1600" b="1" dirty="0"/>
              <a:t>arson</a:t>
            </a:r>
            <a:r>
              <a:rPr lang="en-US" sz="1600" dirty="0"/>
              <a:t>.</a:t>
            </a:r>
          </a:p>
        </p:txBody>
      </p:sp>
      <p:sp>
        <p:nvSpPr>
          <p:cNvPr id="3" name="Rectangle 2"/>
          <p:cNvSpPr/>
          <p:nvPr/>
        </p:nvSpPr>
        <p:spPr>
          <a:xfrm>
            <a:off x="5903495" y="6052243"/>
            <a:ext cx="4879474" cy="461665"/>
          </a:xfrm>
          <a:prstGeom prst="rect">
            <a:avLst/>
          </a:prstGeom>
        </p:spPr>
        <p:txBody>
          <a:bodyPr wrap="square">
            <a:spAutoFit/>
          </a:bodyPr>
          <a:lstStyle/>
          <a:p>
            <a:r>
              <a:rPr lang="en-US" sz="1200" i="1" dirty="0"/>
              <a:t>Source: https://www.theguardian.com/cities/2014/apr/03/the-death-of-a-great-american-city-why-does-anyone-still-live-in-detroit</a:t>
            </a:r>
          </a:p>
        </p:txBody>
      </p:sp>
      <p:pic>
        <p:nvPicPr>
          <p:cNvPr id="6" name="Picture 5"/>
          <p:cNvPicPr>
            <a:picLocks noChangeAspect="1"/>
          </p:cNvPicPr>
          <p:nvPr/>
        </p:nvPicPr>
        <p:blipFill>
          <a:blip r:embed="rId2"/>
          <a:stretch>
            <a:fillRect/>
          </a:stretch>
        </p:blipFill>
        <p:spPr>
          <a:xfrm>
            <a:off x="5903495" y="2487525"/>
            <a:ext cx="6136105" cy="3564718"/>
          </a:xfrm>
          <a:prstGeom prst="rect">
            <a:avLst/>
          </a:prstGeom>
        </p:spPr>
      </p:pic>
    </p:spTree>
    <p:extLst>
      <p:ext uri="{BB962C8B-B14F-4D97-AF65-F5344CB8AC3E}">
        <p14:creationId xmlns:p14="http://schemas.microsoft.com/office/powerpoint/2010/main" val="1100632737"/>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609600"/>
            <a:ext cx="11074400" cy="609600"/>
          </a:xfrm>
        </p:spPr>
        <p:txBody>
          <a:bodyPr/>
          <a:lstStyle/>
          <a:p>
            <a:pPr algn="ctr"/>
            <a:r>
              <a:rPr lang="en-US" dirty="0">
                <a:effectLst>
                  <a:outerShdw blurRad="38100" dist="38100" dir="2700000" algn="tl">
                    <a:srgbClr val="000000">
                      <a:alpha val="43137"/>
                    </a:srgbClr>
                  </a:outerShdw>
                </a:effectLst>
                <a:latin typeface="+mn-lt"/>
              </a:rPr>
              <a:t>Costs to Homeowners</a:t>
            </a:r>
          </a:p>
        </p:txBody>
      </p:sp>
      <p:sp>
        <p:nvSpPr>
          <p:cNvPr id="3" name="Content Placeholder 2"/>
          <p:cNvSpPr>
            <a:spLocks noGrp="1"/>
          </p:cNvSpPr>
          <p:nvPr>
            <p:ph idx="1"/>
          </p:nvPr>
        </p:nvSpPr>
        <p:spPr>
          <a:xfrm>
            <a:off x="257396" y="1435768"/>
            <a:ext cx="7527361" cy="4965032"/>
          </a:xfrm>
        </p:spPr>
        <p:txBody>
          <a:bodyPr/>
          <a:lstStyle/>
          <a:p>
            <a:pPr>
              <a:buClr>
                <a:schemeClr val="accent6">
                  <a:lumMod val="50000"/>
                </a:schemeClr>
              </a:buClr>
            </a:pPr>
            <a:r>
              <a:rPr lang="en-US" dirty="0">
                <a:solidFill>
                  <a:schemeClr val="tx1"/>
                </a:solidFill>
              </a:rPr>
              <a:t>Higher Insurance Premiums</a:t>
            </a:r>
          </a:p>
          <a:p>
            <a:pPr lvl="1">
              <a:buClr>
                <a:schemeClr val="accent6">
                  <a:lumMod val="50000"/>
                </a:schemeClr>
              </a:buClr>
            </a:pPr>
            <a:r>
              <a:rPr lang="en-US" dirty="0">
                <a:solidFill>
                  <a:schemeClr val="tx1"/>
                </a:solidFill>
              </a:rPr>
              <a:t>Proximity to vacant/abandoned properties makes obtaining homeowner’s insurance, mortgages, and loans for home improvement more difficult.</a:t>
            </a:r>
          </a:p>
          <a:p>
            <a:pPr lvl="2">
              <a:buClr>
                <a:schemeClr val="accent6">
                  <a:lumMod val="50000"/>
                </a:schemeClr>
              </a:buClr>
            </a:pPr>
            <a:r>
              <a:rPr lang="en-US" sz="1600" dirty="0">
                <a:solidFill>
                  <a:schemeClr val="tx1"/>
                </a:solidFill>
              </a:rPr>
              <a:t>Insurance companies pay attention to neighborhood dynamics.</a:t>
            </a:r>
          </a:p>
          <a:p>
            <a:pPr marL="914400" lvl="2" indent="0">
              <a:buClr>
                <a:schemeClr val="accent6">
                  <a:lumMod val="50000"/>
                </a:schemeClr>
              </a:buClr>
              <a:buNone/>
            </a:pPr>
            <a:endParaRPr lang="en-US" sz="1600" dirty="0">
              <a:solidFill>
                <a:schemeClr val="tx1"/>
              </a:solidFill>
            </a:endParaRPr>
          </a:p>
          <a:p>
            <a:pPr>
              <a:buClr>
                <a:schemeClr val="accent6">
                  <a:lumMod val="50000"/>
                </a:schemeClr>
              </a:buClr>
            </a:pPr>
            <a:r>
              <a:rPr lang="en-US" dirty="0">
                <a:solidFill>
                  <a:schemeClr val="tx1"/>
                </a:solidFill>
              </a:rPr>
              <a:t>Poorer Quality of Life</a:t>
            </a:r>
          </a:p>
          <a:p>
            <a:pPr lvl="1">
              <a:buClr>
                <a:schemeClr val="accent6">
                  <a:lumMod val="50000"/>
                </a:schemeClr>
              </a:buClr>
            </a:pPr>
            <a:r>
              <a:rPr lang="en-US" dirty="0">
                <a:solidFill>
                  <a:schemeClr val="tx1"/>
                </a:solidFill>
              </a:rPr>
              <a:t>Abandoned buildings = social fragmentation</a:t>
            </a:r>
          </a:p>
          <a:p>
            <a:pPr lvl="2">
              <a:buClr>
                <a:schemeClr val="accent6">
                  <a:lumMod val="50000"/>
                </a:schemeClr>
              </a:buClr>
            </a:pPr>
            <a:r>
              <a:rPr lang="en-US" sz="1600" dirty="0">
                <a:solidFill>
                  <a:schemeClr val="tx1"/>
                </a:solidFill>
              </a:rPr>
              <a:t>Feelings of isolation weaken the community.</a:t>
            </a:r>
          </a:p>
          <a:p>
            <a:pPr lvl="1">
              <a:buClr>
                <a:schemeClr val="accent6">
                  <a:lumMod val="50000"/>
                </a:schemeClr>
              </a:buClr>
            </a:pPr>
            <a:r>
              <a:rPr lang="en-US" dirty="0">
                <a:solidFill>
                  <a:schemeClr val="tx1"/>
                </a:solidFill>
              </a:rPr>
              <a:t>Large numbers of vacant buildings symbolize that no one cares.</a:t>
            </a:r>
          </a:p>
          <a:p>
            <a:pPr lvl="2">
              <a:buClr>
                <a:schemeClr val="accent6">
                  <a:lumMod val="50000"/>
                </a:schemeClr>
              </a:buClr>
            </a:pPr>
            <a:r>
              <a:rPr lang="en-US" sz="1600" dirty="0">
                <a:solidFill>
                  <a:schemeClr val="tx1"/>
                </a:solidFill>
              </a:rPr>
              <a:t>Increases likelihood that property values will continue to decline, resulting in further abandonment.</a:t>
            </a:r>
          </a:p>
          <a:p>
            <a:pPr lvl="1">
              <a:buClr>
                <a:schemeClr val="accent6">
                  <a:lumMod val="50000"/>
                </a:schemeClr>
              </a:buClr>
            </a:pPr>
            <a:r>
              <a:rPr lang="en-US" dirty="0">
                <a:solidFill>
                  <a:schemeClr val="tx1"/>
                </a:solidFill>
              </a:rPr>
              <a:t>Aesthetic impact of abandoned properties</a:t>
            </a:r>
          </a:p>
          <a:p>
            <a:pPr lvl="2">
              <a:buClr>
                <a:schemeClr val="accent6">
                  <a:lumMod val="50000"/>
                </a:schemeClr>
              </a:buClr>
            </a:pPr>
            <a:r>
              <a:rPr lang="en-US" sz="1600" dirty="0">
                <a:solidFill>
                  <a:schemeClr val="tx1"/>
                </a:solidFill>
              </a:rPr>
              <a:t>Not easily quantified in dollars</a:t>
            </a:r>
          </a:p>
          <a:p>
            <a:endParaRPr lang="en-US" dirty="0"/>
          </a:p>
        </p:txBody>
      </p:sp>
      <p:pic>
        <p:nvPicPr>
          <p:cNvPr id="4" name="Picture 3"/>
          <p:cNvPicPr>
            <a:picLocks noChangeAspect="1"/>
          </p:cNvPicPr>
          <p:nvPr/>
        </p:nvPicPr>
        <p:blipFill rotWithShape="1">
          <a:blip r:embed="rId3"/>
          <a:srcRect r="-162" b="10810"/>
          <a:stretch/>
        </p:blipFill>
        <p:spPr>
          <a:xfrm>
            <a:off x="7587049" y="2592339"/>
            <a:ext cx="4604951" cy="3916010"/>
          </a:xfrm>
          <a:prstGeom prst="rect">
            <a:avLst/>
          </a:prstGeom>
        </p:spPr>
      </p:pic>
      <p:sp>
        <p:nvSpPr>
          <p:cNvPr id="5" name="TextBox 4"/>
          <p:cNvSpPr txBox="1"/>
          <p:nvPr/>
        </p:nvSpPr>
        <p:spPr>
          <a:xfrm>
            <a:off x="7803715" y="6474715"/>
            <a:ext cx="4388285" cy="400110"/>
          </a:xfrm>
          <a:prstGeom prst="rect">
            <a:avLst/>
          </a:prstGeom>
          <a:noFill/>
        </p:spPr>
        <p:txBody>
          <a:bodyPr wrap="square" rtlCol="0">
            <a:spAutoFit/>
          </a:bodyPr>
          <a:lstStyle/>
          <a:p>
            <a:r>
              <a:rPr lang="en-US" sz="1000" i="1" dirty="0"/>
              <a:t>Source: https://www.vectorstock.com/royalty-free-vector/money-eye-house-character-cartoon-style-vector-17877149</a:t>
            </a:r>
          </a:p>
        </p:txBody>
      </p:sp>
    </p:spTree>
    <p:extLst>
      <p:ext uri="{BB962C8B-B14F-4D97-AF65-F5344CB8AC3E}">
        <p14:creationId xmlns:p14="http://schemas.microsoft.com/office/powerpoint/2010/main" val="844444187"/>
      </p:ext>
    </p:extLst>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635794"/>
            <a:ext cx="7886700" cy="754856"/>
          </a:xfrm>
        </p:spPr>
        <p:txBody>
          <a:bodyPr>
            <a:normAutofit/>
          </a:bodyPr>
          <a:lstStyle/>
          <a:p>
            <a:pPr algn="ctr"/>
            <a:r>
              <a:rPr lang="en-US" sz="3300" dirty="0">
                <a:effectLst>
                  <a:outerShdw blurRad="38100" dist="38100" dir="2700000" algn="tl">
                    <a:srgbClr val="000000">
                      <a:alpha val="43137"/>
                    </a:srgbClr>
                  </a:outerShdw>
                </a:effectLst>
                <a:latin typeface="+mn-lt"/>
              </a:rPr>
              <a:t>Health Impacts</a:t>
            </a:r>
          </a:p>
        </p:txBody>
      </p:sp>
      <p:sp>
        <p:nvSpPr>
          <p:cNvPr id="3" name="Content Placeholder 2"/>
          <p:cNvSpPr>
            <a:spLocks noGrp="1"/>
          </p:cNvSpPr>
          <p:nvPr>
            <p:ph idx="1"/>
          </p:nvPr>
        </p:nvSpPr>
        <p:spPr>
          <a:xfrm>
            <a:off x="307808" y="1549066"/>
            <a:ext cx="6718634" cy="4114800"/>
          </a:xfrm>
        </p:spPr>
        <p:txBody>
          <a:bodyPr>
            <a:noAutofit/>
          </a:bodyPr>
          <a:lstStyle/>
          <a:p>
            <a:r>
              <a:rPr lang="en-US" sz="1800" dirty="0"/>
              <a:t>Industrial and commercial sites may contain other contaminates.</a:t>
            </a:r>
          </a:p>
          <a:p>
            <a:pPr lvl="1"/>
            <a:r>
              <a:rPr lang="en-US" sz="1800" dirty="0"/>
              <a:t>There are approximately  450,000 sites considered </a:t>
            </a:r>
            <a:r>
              <a:rPr lang="en-US" sz="1800" b="1" dirty="0">
                <a:solidFill>
                  <a:srgbClr val="FF0000"/>
                </a:solidFill>
              </a:rPr>
              <a:t>brownfields</a:t>
            </a:r>
            <a:r>
              <a:rPr lang="en-US" sz="1800" dirty="0"/>
              <a:t> in the U.S. </a:t>
            </a:r>
          </a:p>
          <a:p>
            <a:pPr lvl="1"/>
            <a:endParaRPr lang="en-US" sz="1400" dirty="0"/>
          </a:p>
          <a:p>
            <a:r>
              <a:rPr lang="en-US" sz="1800" b="1" dirty="0">
                <a:solidFill>
                  <a:srgbClr val="FF0000"/>
                </a:solidFill>
              </a:rPr>
              <a:t>Lead and asbestos </a:t>
            </a:r>
            <a:r>
              <a:rPr lang="en-US" sz="1800" dirty="0"/>
              <a:t>are highly dangerous health and safety hazards and found in many older structures. </a:t>
            </a:r>
          </a:p>
          <a:p>
            <a:pPr lvl="1"/>
            <a:r>
              <a:rPr lang="en-US" sz="1600" dirty="0"/>
              <a:t>Lead can cause lifelong learning and behavioral problems in children if they are exposed at a young age. Asbestos is a carcinogen. </a:t>
            </a:r>
          </a:p>
          <a:p>
            <a:pPr lvl="1"/>
            <a:r>
              <a:rPr lang="en-US" sz="1600" dirty="0"/>
              <a:t>Demolition can produce large amounts of ambient lead and asbestos dust. </a:t>
            </a:r>
          </a:p>
          <a:p>
            <a:pPr lvl="1"/>
            <a:r>
              <a:rPr lang="en-US" sz="1600" dirty="0"/>
              <a:t>Pre-removal of asbestos by certified workers is often required (increases cost of demolition and deconstruction)</a:t>
            </a:r>
          </a:p>
          <a:p>
            <a:pPr lvl="1"/>
            <a:endParaRPr lang="en-US" sz="1400" dirty="0"/>
          </a:p>
          <a:p>
            <a:r>
              <a:rPr lang="en-US" sz="1800" dirty="0"/>
              <a:t>Demolition done using a </a:t>
            </a:r>
            <a:r>
              <a:rPr lang="en-US" sz="1800" b="1" dirty="0">
                <a:solidFill>
                  <a:srgbClr val="FF0000"/>
                </a:solidFill>
              </a:rPr>
              <a:t>“wetting” process </a:t>
            </a:r>
            <a:r>
              <a:rPr lang="en-US" sz="1800" dirty="0"/>
              <a:t>can reduce these hazards, but does not eliminate lead dust completely </a:t>
            </a:r>
          </a:p>
        </p:txBody>
      </p:sp>
      <p:pic>
        <p:nvPicPr>
          <p:cNvPr id="4" name="Picture 3"/>
          <p:cNvPicPr>
            <a:picLocks noChangeAspect="1"/>
          </p:cNvPicPr>
          <p:nvPr/>
        </p:nvPicPr>
        <p:blipFill>
          <a:blip r:embed="rId3"/>
          <a:stretch>
            <a:fillRect/>
          </a:stretch>
        </p:blipFill>
        <p:spPr>
          <a:xfrm>
            <a:off x="6978316" y="1581150"/>
            <a:ext cx="5153025" cy="3514725"/>
          </a:xfrm>
          <a:prstGeom prst="rect">
            <a:avLst/>
          </a:prstGeom>
        </p:spPr>
      </p:pic>
      <p:sp>
        <p:nvSpPr>
          <p:cNvPr id="5" name="TextBox 4"/>
          <p:cNvSpPr txBox="1"/>
          <p:nvPr/>
        </p:nvSpPr>
        <p:spPr>
          <a:xfrm>
            <a:off x="6978315" y="5133999"/>
            <a:ext cx="5153025" cy="954107"/>
          </a:xfrm>
          <a:prstGeom prst="rect">
            <a:avLst/>
          </a:prstGeom>
          <a:noFill/>
        </p:spPr>
        <p:txBody>
          <a:bodyPr wrap="square" rtlCol="0">
            <a:spAutoFit/>
          </a:bodyPr>
          <a:lstStyle/>
          <a:p>
            <a:r>
              <a:rPr lang="en-US" sz="1600" b="1" dirty="0"/>
              <a:t>Wet demolition </a:t>
            </a:r>
            <a:r>
              <a:rPr lang="en-US" sz="1600" dirty="0"/>
              <a:t>on the 10,000</a:t>
            </a:r>
            <a:r>
              <a:rPr lang="en-US" sz="1600" baseline="30000" dirty="0"/>
              <a:t>th</a:t>
            </a:r>
            <a:r>
              <a:rPr lang="en-US" sz="1600" dirty="0"/>
              <a:t> Detroit demolition from the Detroit Blight Removal Task Force.</a:t>
            </a:r>
          </a:p>
          <a:p>
            <a:r>
              <a:rPr lang="en-US" sz="1200" i="1" dirty="0" err="1"/>
              <a:t>Source:https</a:t>
            </a:r>
            <a:r>
              <a:rPr lang="en-US" sz="1200" i="1" dirty="0"/>
              <a:t>://www.freep.com/story/news/local/michigan/detroit/2016/07/19/detroit-reaches-blight-milestone-10000-demolitions/87284392/</a:t>
            </a:r>
          </a:p>
        </p:txBody>
      </p:sp>
    </p:spTree>
    <p:extLst>
      <p:ext uri="{BB962C8B-B14F-4D97-AF65-F5344CB8AC3E}">
        <p14:creationId xmlns:p14="http://schemas.microsoft.com/office/powerpoint/2010/main" val="797116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56173" y="2254030"/>
            <a:ext cx="4784035" cy="4416033"/>
          </a:xfrm>
          <a:prstGeom prst="rect">
            <a:avLst/>
          </a:prstGeom>
        </p:spPr>
      </p:pic>
      <p:sp>
        <p:nvSpPr>
          <p:cNvPr id="3" name="Rectangle 2"/>
          <p:cNvSpPr/>
          <p:nvPr/>
        </p:nvSpPr>
        <p:spPr>
          <a:xfrm>
            <a:off x="1275959" y="2894862"/>
            <a:ext cx="5721189" cy="2696123"/>
          </a:xfrm>
          <a:prstGeom prst="rect">
            <a:avLst/>
          </a:prstGeom>
        </p:spPr>
        <p:txBody>
          <a:bodyPr wrap="square">
            <a:spAutoFit/>
          </a:bodyPr>
          <a:lstStyle/>
          <a:p>
            <a:pPr marL="914400" lvl="1" indent="-457200" eaLnBrk="0" hangingPunct="0">
              <a:spcBef>
                <a:spcPct val="20000"/>
              </a:spcBef>
              <a:buFontTx/>
              <a:buChar char="•"/>
              <a:defRPr/>
            </a:pPr>
            <a:endParaRPr lang="en-US" sz="1400" kern="0" dirty="0">
              <a:solidFill>
                <a:srgbClr val="000000"/>
              </a:solidFill>
              <a:cs typeface="ＭＳ Ｐゴシック" pitchFamily="-110" charset="-128"/>
            </a:endParaRPr>
          </a:p>
          <a:p>
            <a:pPr marL="342900" indent="-342900">
              <a:spcBef>
                <a:spcPts val="0"/>
              </a:spcBef>
              <a:buClr>
                <a:schemeClr val="accent6">
                  <a:lumMod val="50000"/>
                </a:schemeClr>
              </a:buClr>
              <a:buFont typeface="Arial" panose="020B0604020202020204" pitchFamily="34" charset="0"/>
              <a:buChar char="•"/>
            </a:pPr>
            <a:r>
              <a:rPr lang="en-US" sz="2000" dirty="0"/>
              <a:t>Abandoned properties inherently </a:t>
            </a:r>
            <a:r>
              <a:rPr lang="en-US" sz="2000" b="1" dirty="0"/>
              <a:t>decrease the tax revenues available to public entities </a:t>
            </a:r>
            <a:r>
              <a:rPr lang="en-US" sz="2000" dirty="0"/>
              <a:t>to support public safety, debt retirement, public works maintenance and other critical social needs. </a:t>
            </a:r>
            <a:endParaRPr lang="en-US" kern="0" dirty="0">
              <a:solidFill>
                <a:srgbClr val="000000"/>
              </a:solidFill>
              <a:ea typeface="ＭＳ Ｐゴシック" pitchFamily="-110" charset="-128"/>
            </a:endParaRPr>
          </a:p>
          <a:p>
            <a:pPr marL="742950" lvl="1" indent="-285750" eaLnBrk="0" fontAlgn="base" hangingPunct="0">
              <a:buFontTx/>
              <a:buChar char="–"/>
            </a:pPr>
            <a:r>
              <a:rPr lang="en-US" kern="0" dirty="0">
                <a:solidFill>
                  <a:srgbClr val="000000"/>
                </a:solidFill>
                <a:cs typeface="ＭＳ Ｐゴシック" pitchFamily="-110" charset="-128"/>
              </a:rPr>
              <a:t>Local government financial stress due to loss revenues.</a:t>
            </a:r>
          </a:p>
          <a:p>
            <a:pPr marL="285750" indent="-285750" eaLnBrk="0" hangingPunct="0">
              <a:spcBef>
                <a:spcPct val="20000"/>
              </a:spcBef>
              <a:buFont typeface="Arial" panose="020B0604020202020204" pitchFamily="34" charset="0"/>
              <a:buChar char="•"/>
              <a:defRPr/>
            </a:pPr>
            <a:endParaRPr lang="en-US" sz="1600" b="1" kern="0" dirty="0">
              <a:solidFill>
                <a:srgbClr val="000000"/>
              </a:solidFill>
              <a:cs typeface="ＭＳ Ｐゴシック" pitchFamily="-110" charset="-128"/>
            </a:endParaRPr>
          </a:p>
        </p:txBody>
      </p:sp>
      <p:sp>
        <p:nvSpPr>
          <p:cNvPr id="5" name="TextBox 4"/>
          <p:cNvSpPr txBox="1"/>
          <p:nvPr/>
        </p:nvSpPr>
        <p:spPr>
          <a:xfrm>
            <a:off x="3439914" y="507301"/>
            <a:ext cx="5312172" cy="1107996"/>
          </a:xfrm>
          <a:prstGeom prst="rect">
            <a:avLst/>
          </a:prstGeom>
          <a:noFill/>
        </p:spPr>
        <p:txBody>
          <a:bodyPr wrap="square" rtlCol="0">
            <a:spAutoFit/>
          </a:bodyPr>
          <a:lstStyle/>
          <a:p>
            <a:pPr algn="ctr"/>
            <a:r>
              <a:rPr lang="en-US" sz="3300" b="1" dirty="0">
                <a:solidFill>
                  <a:srgbClr val="006600"/>
                </a:solidFill>
                <a:effectLst>
                  <a:outerShdw blurRad="38100" dist="38100" dir="2700000" algn="tl">
                    <a:srgbClr val="000000">
                      <a:alpha val="43137"/>
                    </a:srgbClr>
                  </a:outerShdw>
                </a:effectLst>
              </a:rPr>
              <a:t>Economic Impacts</a:t>
            </a:r>
          </a:p>
          <a:p>
            <a:endParaRPr lang="en-US" sz="3300" b="1" dirty="0">
              <a:solidFill>
                <a:srgbClr val="006600"/>
              </a:solidFill>
              <a:effectLst>
                <a:outerShdw blurRad="38100" dist="38100" dir="2700000" algn="tl">
                  <a:srgbClr val="000000">
                    <a:alpha val="43137"/>
                  </a:srgbClr>
                </a:outerShdw>
              </a:effectLst>
            </a:endParaRPr>
          </a:p>
        </p:txBody>
      </p:sp>
      <p:sp>
        <p:nvSpPr>
          <p:cNvPr id="4" name="TextBox 3"/>
          <p:cNvSpPr txBox="1"/>
          <p:nvPr/>
        </p:nvSpPr>
        <p:spPr>
          <a:xfrm>
            <a:off x="8129393" y="6452165"/>
            <a:ext cx="3652640" cy="400110"/>
          </a:xfrm>
          <a:prstGeom prst="rect">
            <a:avLst/>
          </a:prstGeom>
          <a:noFill/>
        </p:spPr>
        <p:txBody>
          <a:bodyPr wrap="square" rtlCol="0">
            <a:spAutoFit/>
          </a:bodyPr>
          <a:lstStyle/>
          <a:p>
            <a:r>
              <a:rPr lang="en-US" sz="1000" i="1" dirty="0"/>
              <a:t>Source: https://www.nytimes.com/2009/09/12/your-money/mortgages/12money.html</a:t>
            </a:r>
          </a:p>
        </p:txBody>
      </p:sp>
      <p:sp>
        <p:nvSpPr>
          <p:cNvPr id="6" name="Rectangle 5"/>
          <p:cNvSpPr/>
          <p:nvPr/>
        </p:nvSpPr>
        <p:spPr>
          <a:xfrm>
            <a:off x="1275960" y="1286988"/>
            <a:ext cx="9640080" cy="1569660"/>
          </a:xfrm>
          <a:prstGeom prst="rect">
            <a:avLst/>
          </a:prstGeom>
        </p:spPr>
        <p:txBody>
          <a:bodyPr wrap="square">
            <a:spAutoFit/>
          </a:bodyPr>
          <a:lstStyle/>
          <a:p>
            <a:pPr marL="342900" indent="-342900">
              <a:spcBef>
                <a:spcPts val="0"/>
              </a:spcBef>
              <a:buClr>
                <a:schemeClr val="accent6">
                  <a:lumMod val="50000"/>
                </a:schemeClr>
              </a:buClr>
              <a:buFont typeface="Arial" panose="020B0604020202020204" pitchFamily="34" charset="0"/>
              <a:buChar char="•"/>
            </a:pPr>
            <a:r>
              <a:rPr lang="en-US" sz="2000" kern="0" dirty="0">
                <a:solidFill>
                  <a:srgbClr val="000000"/>
                </a:solidFill>
                <a:cs typeface="ＭＳ Ｐゴシック" pitchFamily="-110" charset="-128"/>
              </a:rPr>
              <a:t>The removal of all the currently estimated abandoned residential properties (</a:t>
            </a:r>
            <a:r>
              <a:rPr lang="en-US" sz="2000" b="1" kern="0" dirty="0">
                <a:solidFill>
                  <a:srgbClr val="FF0000"/>
                </a:solidFill>
                <a:cs typeface="ＭＳ Ｐゴシック" pitchFamily="-110" charset="-128"/>
              </a:rPr>
              <a:t>7.4 million</a:t>
            </a:r>
            <a:r>
              <a:rPr lang="en-US" sz="2000" kern="0" dirty="0">
                <a:solidFill>
                  <a:srgbClr val="000000"/>
                </a:solidFill>
                <a:cs typeface="ＭＳ Ｐゴシック" pitchFamily="-110" charset="-128"/>
              </a:rPr>
              <a:t>) could cost over </a:t>
            </a:r>
            <a:r>
              <a:rPr lang="en-US" sz="2000" b="1" kern="0" dirty="0">
                <a:solidFill>
                  <a:srgbClr val="FF0000"/>
                </a:solidFill>
                <a:cs typeface="ＭＳ Ｐゴシック" pitchFamily="-110" charset="-128"/>
              </a:rPr>
              <a:t>$88 billion dollars</a:t>
            </a:r>
            <a:r>
              <a:rPr lang="en-US" sz="2000" kern="0" dirty="0">
                <a:cs typeface="ＭＳ Ｐゴシック" pitchFamily="-110" charset="-128"/>
              </a:rPr>
              <a:t> </a:t>
            </a:r>
            <a:r>
              <a:rPr lang="en-US" sz="2000" kern="0" dirty="0">
                <a:solidFill>
                  <a:srgbClr val="000000"/>
                </a:solidFill>
                <a:cs typeface="ＭＳ Ｐゴシック" pitchFamily="-110" charset="-128"/>
              </a:rPr>
              <a:t>(not including brownfield remediation costs).</a:t>
            </a:r>
            <a:endParaRPr lang="en-US" kern="0" dirty="0">
              <a:solidFill>
                <a:srgbClr val="000000"/>
              </a:solidFill>
              <a:ea typeface="ＭＳ Ｐゴシック" pitchFamily="-110" charset="-128"/>
            </a:endParaRPr>
          </a:p>
          <a:p>
            <a:pPr marL="742950" lvl="1" indent="-285750" eaLnBrk="0" fontAlgn="base" hangingPunct="0">
              <a:buFontTx/>
              <a:buChar char="–"/>
            </a:pPr>
            <a:r>
              <a:rPr lang="en-US" kern="0" dirty="0">
                <a:solidFill>
                  <a:srgbClr val="000000"/>
                </a:solidFill>
                <a:cs typeface="ＭＳ Ｐゴシック" pitchFamily="-110" charset="-128"/>
              </a:rPr>
              <a:t>The full cost of demolishing an average residential property is around </a:t>
            </a:r>
            <a:r>
              <a:rPr lang="en-US" kern="0" dirty="0">
                <a:solidFill>
                  <a:srgbClr val="FF0000"/>
                </a:solidFill>
                <a:cs typeface="ＭＳ Ｐゴシック" pitchFamily="-110" charset="-128"/>
              </a:rPr>
              <a:t>$12,619 </a:t>
            </a:r>
            <a:r>
              <a:rPr lang="en-US" kern="0" dirty="0">
                <a:solidFill>
                  <a:srgbClr val="000000"/>
                </a:solidFill>
                <a:cs typeface="ＭＳ Ｐゴシック" pitchFamily="-110" charset="-128"/>
              </a:rPr>
              <a:t>(City of Detroit-Blight Taskforce, 2016).</a:t>
            </a:r>
          </a:p>
        </p:txBody>
      </p:sp>
    </p:spTree>
    <p:extLst>
      <p:ext uri="{BB962C8B-B14F-4D97-AF65-F5344CB8AC3E}">
        <p14:creationId xmlns:p14="http://schemas.microsoft.com/office/powerpoint/2010/main" val="384206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642" y="1501349"/>
            <a:ext cx="5572854" cy="2209800"/>
          </a:xfrm>
        </p:spPr>
        <p:txBody>
          <a:bodyPr/>
          <a:lstStyle/>
          <a:p>
            <a:pPr marL="342900" lvl="2" indent="-342900"/>
            <a:r>
              <a:rPr lang="en-US" sz="2000" dirty="0"/>
              <a:t>Construction &amp; Demolition waste </a:t>
            </a:r>
            <a:r>
              <a:rPr lang="en-US" dirty="0"/>
              <a:t>(US EPA)</a:t>
            </a:r>
            <a:endParaRPr lang="en-US" sz="2000" dirty="0"/>
          </a:p>
          <a:p>
            <a:pPr lvl="1"/>
            <a:r>
              <a:rPr lang="en-US" sz="1800" b="1" dirty="0">
                <a:solidFill>
                  <a:srgbClr val="FF0000"/>
                </a:solidFill>
              </a:rPr>
              <a:t>136 million</a:t>
            </a:r>
            <a:r>
              <a:rPr lang="en-US" sz="1800" b="1" dirty="0"/>
              <a:t> </a:t>
            </a:r>
            <a:r>
              <a:rPr lang="en-US" sz="1800" dirty="0"/>
              <a:t>tons generated each year</a:t>
            </a:r>
          </a:p>
          <a:p>
            <a:pPr lvl="1"/>
            <a:r>
              <a:rPr lang="en-US" sz="1800" b="1" dirty="0">
                <a:solidFill>
                  <a:srgbClr val="FF0000"/>
                </a:solidFill>
              </a:rPr>
              <a:t>¼</a:t>
            </a:r>
            <a:r>
              <a:rPr lang="en-US" sz="1800" dirty="0"/>
              <a:t> of all landfill waste</a:t>
            </a:r>
          </a:p>
          <a:p>
            <a:pPr lvl="1"/>
            <a:r>
              <a:rPr lang="en-US" sz="1400" b="1" dirty="0">
                <a:solidFill>
                  <a:srgbClr val="FF0000"/>
                </a:solidFill>
              </a:rPr>
              <a:t>650</a:t>
            </a:r>
            <a:r>
              <a:rPr lang="en-US" sz="1400" b="1" dirty="0"/>
              <a:t> </a:t>
            </a:r>
            <a:r>
              <a:rPr lang="en-US" sz="1800" dirty="0"/>
              <a:t>shipping containers/3months (DLBA 2019) </a:t>
            </a:r>
          </a:p>
        </p:txBody>
      </p:sp>
      <p:sp>
        <p:nvSpPr>
          <p:cNvPr id="4" name="TextBox 3"/>
          <p:cNvSpPr txBox="1"/>
          <p:nvPr/>
        </p:nvSpPr>
        <p:spPr>
          <a:xfrm>
            <a:off x="3106057" y="507301"/>
            <a:ext cx="5979886" cy="600164"/>
          </a:xfrm>
          <a:prstGeom prst="rect">
            <a:avLst/>
          </a:prstGeom>
          <a:noFill/>
        </p:spPr>
        <p:txBody>
          <a:bodyPr wrap="square" rtlCol="0">
            <a:spAutoFit/>
          </a:bodyPr>
          <a:lstStyle/>
          <a:p>
            <a:pPr algn="ctr"/>
            <a:r>
              <a:rPr lang="en-US" sz="3300" b="1" dirty="0">
                <a:solidFill>
                  <a:srgbClr val="006600"/>
                </a:solidFill>
                <a:effectLst>
                  <a:outerShdw blurRad="38100" dist="38100" dir="2700000" algn="tl">
                    <a:srgbClr val="000000">
                      <a:alpha val="43137"/>
                    </a:srgbClr>
                  </a:outerShdw>
                </a:effectLst>
              </a:rPr>
              <a:t>Environmental</a:t>
            </a:r>
            <a:r>
              <a:rPr lang="en-US" sz="2400" b="1" dirty="0">
                <a:solidFill>
                  <a:srgbClr val="006600"/>
                </a:solidFill>
                <a:effectLst>
                  <a:outerShdw blurRad="38100" dist="38100" dir="2700000" algn="tl">
                    <a:srgbClr val="000000">
                      <a:alpha val="43137"/>
                    </a:srgbClr>
                  </a:outerShdw>
                </a:effectLst>
              </a:rPr>
              <a:t> </a:t>
            </a:r>
            <a:r>
              <a:rPr lang="en-US" sz="3300" b="1" dirty="0">
                <a:solidFill>
                  <a:srgbClr val="006600"/>
                </a:solidFill>
                <a:effectLst>
                  <a:outerShdw blurRad="38100" dist="38100" dir="2700000" algn="tl">
                    <a:srgbClr val="000000">
                      <a:alpha val="43137"/>
                    </a:srgbClr>
                  </a:outerShdw>
                </a:effectLst>
              </a:rPr>
              <a:t>Impacts</a:t>
            </a:r>
          </a:p>
        </p:txBody>
      </p:sp>
      <p:sp>
        <p:nvSpPr>
          <p:cNvPr id="8" name="TextBox 7"/>
          <p:cNvSpPr txBox="1"/>
          <p:nvPr/>
        </p:nvSpPr>
        <p:spPr>
          <a:xfrm>
            <a:off x="6282059" y="1468705"/>
            <a:ext cx="5607768" cy="1785104"/>
          </a:xfrm>
          <a:prstGeom prst="rect">
            <a:avLst/>
          </a:prstGeom>
          <a:noFill/>
        </p:spPr>
        <p:txBody>
          <a:bodyPr wrap="square" rtlCol="0">
            <a:spAutoFit/>
          </a:bodyPr>
          <a:lstStyle/>
          <a:p>
            <a:pPr marL="342900" indent="-342900">
              <a:spcBef>
                <a:spcPts val="0"/>
              </a:spcBef>
              <a:buClr>
                <a:schemeClr val="accent6">
                  <a:lumMod val="50000"/>
                </a:schemeClr>
              </a:buClr>
              <a:buFont typeface="Arial" panose="020B0604020202020204" pitchFamily="34" charset="0"/>
              <a:buChar char="•"/>
            </a:pPr>
            <a:r>
              <a:rPr lang="en-US" sz="2000" dirty="0"/>
              <a:t>Hazardous materials </a:t>
            </a:r>
            <a:endParaRPr lang="en-US" kern="0" dirty="0">
              <a:solidFill>
                <a:srgbClr val="000000"/>
              </a:solidFill>
              <a:ea typeface="ＭＳ Ｐゴシック" pitchFamily="-110" charset="-128"/>
            </a:endParaRPr>
          </a:p>
          <a:p>
            <a:pPr marL="742950" lvl="1" indent="-285750" eaLnBrk="0" fontAlgn="base" hangingPunct="0">
              <a:buFontTx/>
              <a:buChar char="–"/>
            </a:pPr>
            <a:r>
              <a:rPr lang="en-US" dirty="0"/>
              <a:t>Increase the potential for public health concerns</a:t>
            </a:r>
          </a:p>
          <a:p>
            <a:pPr marL="742950" lvl="1" indent="-285750" eaLnBrk="0" fontAlgn="base" hangingPunct="0">
              <a:buFontTx/>
              <a:buChar char="–"/>
            </a:pPr>
            <a:r>
              <a:rPr lang="en-US" dirty="0"/>
              <a:t>Substantially increasing the public costs of demolition and clean up</a:t>
            </a:r>
          </a:p>
          <a:p>
            <a:endParaRPr lang="en-US" dirty="0"/>
          </a:p>
        </p:txBody>
      </p:sp>
      <p:pic>
        <p:nvPicPr>
          <p:cNvPr id="2" name="Picture 1"/>
          <p:cNvPicPr>
            <a:picLocks noChangeAspect="1"/>
          </p:cNvPicPr>
          <p:nvPr/>
        </p:nvPicPr>
        <p:blipFill rotWithShape="1">
          <a:blip r:embed="rId3"/>
          <a:srcRect l="1216" t="-473" r="316" b="27565"/>
          <a:stretch/>
        </p:blipFill>
        <p:spPr>
          <a:xfrm>
            <a:off x="677182" y="3060033"/>
            <a:ext cx="4857750" cy="2401676"/>
          </a:xfrm>
          <a:prstGeom prst="rect">
            <a:avLst/>
          </a:prstGeom>
        </p:spPr>
      </p:pic>
      <p:sp>
        <p:nvSpPr>
          <p:cNvPr id="6" name="Rectangle 5"/>
          <p:cNvSpPr/>
          <p:nvPr/>
        </p:nvSpPr>
        <p:spPr>
          <a:xfrm>
            <a:off x="677182" y="5461709"/>
            <a:ext cx="4857750" cy="646331"/>
          </a:xfrm>
          <a:prstGeom prst="rect">
            <a:avLst/>
          </a:prstGeom>
        </p:spPr>
        <p:txBody>
          <a:bodyPr wrap="square">
            <a:spAutoFit/>
          </a:bodyPr>
          <a:lstStyle/>
          <a:p>
            <a:r>
              <a:rPr lang="en-US" sz="1200" i="1" dirty="0"/>
              <a:t>Source: https://www.cityofpacificgrove.org/living/green-pg/solid-waste-recycling/solid-waste-recycling-information-business/debris-recycling</a:t>
            </a:r>
          </a:p>
        </p:txBody>
      </p:sp>
      <p:pic>
        <p:nvPicPr>
          <p:cNvPr id="5122" name="Picture 2" descr="Image result for asbestos si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068" y="3060033"/>
            <a:ext cx="4857750"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57068" y="5400153"/>
            <a:ext cx="4857750" cy="461665"/>
          </a:xfrm>
          <a:prstGeom prst="rect">
            <a:avLst/>
          </a:prstGeom>
        </p:spPr>
        <p:txBody>
          <a:bodyPr wrap="square">
            <a:spAutoFit/>
          </a:bodyPr>
          <a:lstStyle/>
          <a:p>
            <a:r>
              <a:rPr lang="en-US" sz="1200" i="1" dirty="0"/>
              <a:t>Source: https://www.todayshomeowner.com/video/how-to-remove-and-dispose-of-asbestos-siding-and-roofing/</a:t>
            </a:r>
          </a:p>
        </p:txBody>
      </p:sp>
    </p:spTree>
    <p:extLst>
      <p:ext uri="{BB962C8B-B14F-4D97-AF65-F5344CB8AC3E}">
        <p14:creationId xmlns:p14="http://schemas.microsoft.com/office/powerpoint/2010/main" val="2657903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414092"/>
            <a:ext cx="8001000" cy="858918"/>
          </a:xfrm>
        </p:spPr>
        <p:txBody>
          <a:bodyPr>
            <a:normAutofit/>
          </a:bodyPr>
          <a:lstStyle/>
          <a:p>
            <a:pPr algn="ctr"/>
            <a:r>
              <a:rPr lang="en-US" sz="3300" dirty="0">
                <a:effectLst>
                  <a:outerShdw blurRad="38100" dist="38100" dir="2700000" algn="tl">
                    <a:srgbClr val="000000">
                      <a:alpha val="43137"/>
                    </a:srgbClr>
                  </a:outerShdw>
                </a:effectLst>
                <a:latin typeface="+mn-lt"/>
              </a:rPr>
              <a:t>Environmental Impacts</a:t>
            </a:r>
            <a:endParaRPr lang="en-US" sz="18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250658" y="1582915"/>
            <a:ext cx="5845342" cy="4152899"/>
          </a:xfrm>
        </p:spPr>
        <p:txBody>
          <a:bodyPr/>
          <a:lstStyle/>
          <a:p>
            <a:r>
              <a:rPr lang="en-US" dirty="0"/>
              <a:t>It is estimated that there are more than 450,000 brownfields in the U.S. </a:t>
            </a:r>
          </a:p>
          <a:p>
            <a:pPr lvl="1"/>
            <a:r>
              <a:rPr lang="en-US" dirty="0"/>
              <a:t>Cleaning up and reinvesting in these properties increases local tax bases, facilitates job growth, utilizes existing infrastructure, takes development pressures off of undeveloped, open land, and both improves and protects the environment.</a:t>
            </a:r>
          </a:p>
          <a:p>
            <a:pPr lvl="1"/>
            <a:endParaRPr lang="en-US" sz="1050" dirty="0"/>
          </a:p>
          <a:p>
            <a:r>
              <a:rPr lang="en-US" dirty="0"/>
              <a:t>As  2016, there were 1,328 Superfund Sites listed </a:t>
            </a:r>
          </a:p>
          <a:p>
            <a:pPr lvl="1"/>
            <a:r>
              <a:rPr lang="en-US" dirty="0"/>
              <a:t>Michigan has 65 on the National Priority List</a:t>
            </a:r>
          </a:p>
          <a:p>
            <a:pPr lvl="2"/>
            <a:r>
              <a:rPr lang="en-US" sz="1200" dirty="0">
                <a:hlinkClick r:id="rId3"/>
              </a:rPr>
              <a:t>https://www.epa.gov/superfund/national-priorities-list-npl-sites-state#MI</a:t>
            </a:r>
            <a:r>
              <a:rPr lang="en-US" sz="1200" dirty="0"/>
              <a:t> </a:t>
            </a:r>
          </a:p>
        </p:txBody>
      </p:sp>
      <p:pic>
        <p:nvPicPr>
          <p:cNvPr id="6146" name="Picture 2" descr="http://greatlakesecho.org/wp-content/uploads/2011/10/brownfie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842" y="1865909"/>
            <a:ext cx="5360068" cy="35644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16842" y="5430356"/>
            <a:ext cx="5360068" cy="461665"/>
          </a:xfrm>
          <a:prstGeom prst="rect">
            <a:avLst/>
          </a:prstGeom>
        </p:spPr>
        <p:txBody>
          <a:bodyPr wrap="square">
            <a:spAutoFit/>
          </a:bodyPr>
          <a:lstStyle/>
          <a:p>
            <a:r>
              <a:rPr lang="en-US" sz="1200" i="1" dirty="0"/>
              <a:t>Source: http://greatlakesecho.org/2017/03/13/environmentalists-wonder-about-impact-of-michigan-brownfield-bills/</a:t>
            </a:r>
          </a:p>
        </p:txBody>
      </p:sp>
    </p:spTree>
    <p:extLst>
      <p:ext uri="{BB962C8B-B14F-4D97-AF65-F5344CB8AC3E}">
        <p14:creationId xmlns:p14="http://schemas.microsoft.com/office/powerpoint/2010/main" val="3582175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UOE_ppt_template_020910">
  <a:themeElements>
    <a:clrScheme name="Blank Presentatio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476903"/>
      </a:folHlink>
    </a:clrScheme>
    <a:fontScheme name="Blank Presentati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99CC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4769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6105</TotalTime>
  <Words>2436</Words>
  <Application>Microsoft Office PowerPoint</Application>
  <PresentationFormat>Widescreen</PresentationFormat>
  <Paragraphs>365</Paragraphs>
  <Slides>35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ＭＳ Ｐゴシック</vt:lpstr>
      <vt:lpstr>Algerian</vt:lpstr>
      <vt:lpstr>Andalus</vt:lpstr>
      <vt:lpstr>Arial</vt:lpstr>
      <vt:lpstr>Calibri</vt:lpstr>
      <vt:lpstr>Gotham Book</vt:lpstr>
      <vt:lpstr>Times</vt:lpstr>
      <vt:lpstr>Times New Roman</vt:lpstr>
      <vt:lpstr>UOE_ppt_template_020910</vt:lpstr>
      <vt:lpstr>Domicology: A  Comprehensive  Approach  to  Structural Abandonment</vt:lpstr>
      <vt:lpstr>Structural Abandonment in the United States</vt:lpstr>
      <vt:lpstr>Structural Abandonment in the United States</vt:lpstr>
      <vt:lpstr>Vacant Properties: The True Cost to Communities</vt:lpstr>
      <vt:lpstr>Costs to Homeowners</vt:lpstr>
      <vt:lpstr>Health Impacts</vt:lpstr>
      <vt:lpstr>PowerPoint Presentation</vt:lpstr>
      <vt:lpstr>PowerPoint Presentation</vt:lpstr>
      <vt:lpstr>Environmental Impacts</vt:lpstr>
      <vt:lpstr>PowerPoint Presentation</vt:lpstr>
      <vt:lpstr>WHO PAYS FOR THIS ?</vt:lpstr>
      <vt:lpstr>Summary of structural abandonment</vt:lpstr>
      <vt:lpstr>A New Structural Paradigm</vt:lpstr>
      <vt:lpstr>PowerPoint Presentation</vt:lpstr>
      <vt:lpstr>PowerPoint Presentation</vt:lpstr>
      <vt:lpstr>Domicologists:</vt:lpstr>
      <vt:lpstr>Welcome to the world of   Domicology</vt:lpstr>
      <vt:lpstr>Domicology – A Look Through (Spartan) Green Colored Glasses</vt:lpstr>
      <vt:lpstr>Domicology – Campus Context</vt:lpstr>
      <vt:lpstr>Domicology – A Look Through (Spartan) Green Colored Glasses</vt:lpstr>
      <vt:lpstr>Domicology – A Look Through (Spartan) Green Colored Glasses</vt:lpstr>
      <vt:lpstr>PowerPoint Presentation</vt:lpstr>
      <vt:lpstr>Domicology – A Look Through (Spartan) Green Colored Glasses</vt:lpstr>
      <vt:lpstr>Domicology – A Look Through (Spartan) Green Colored Glasses</vt:lpstr>
      <vt:lpstr>PowerPoint Presentation</vt:lpstr>
      <vt:lpstr>Domicology – A Look Through (Spartan) Green Colored Glasses</vt:lpstr>
      <vt:lpstr>Domicology – A Look Through (Spartan) Green Colored Glasses</vt:lpstr>
      <vt:lpstr>PowerPoint Presentation</vt:lpstr>
      <vt:lpstr>1902 Home – Larch Spp.</vt:lpstr>
      <vt:lpstr>~1954 Home – Spruce and Pine Spp.</vt:lpstr>
      <vt:lpstr>Structural Material Salvage and Reuse Innovation Hub:</vt:lpstr>
      <vt:lpstr>Supporting a Training and Technical Assistance Network in Structural Materials Salvage and Reuse</vt:lpstr>
      <vt:lpstr>Roles for Higher Education Institutions</vt:lpstr>
      <vt:lpstr>Questions or comments?</vt:lpstr>
      <vt:lpstr>Thank You! Questions?  lamore@msu.edu         berghorn@msu.edu  domicology.msu.edu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Domicology: A Comprehensive  Approach to Structural Abandonment</dc:title>
  <dc:creator>Rex LaMore</dc:creator>
  <cp:lastModifiedBy>Madison Nacker</cp:lastModifiedBy>
  <cp:revision>159</cp:revision>
  <cp:lastPrinted>2019-08-27T20:01:59Z</cp:lastPrinted>
  <dcterms:created xsi:type="dcterms:W3CDTF">2018-04-24T15:05:42Z</dcterms:created>
  <dcterms:modified xsi:type="dcterms:W3CDTF">2019-10-29T14:32:46Z</dcterms:modified>
</cp:coreProperties>
</file>